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3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66"/>
  </p:notesMasterIdLst>
  <p:sldIdLst>
    <p:sldId id="357" r:id="rId2"/>
    <p:sldId id="257" r:id="rId3"/>
    <p:sldId id="979" r:id="rId4"/>
    <p:sldId id="259" r:id="rId5"/>
    <p:sldId id="983" r:id="rId6"/>
    <p:sldId id="980" r:id="rId7"/>
    <p:sldId id="984" r:id="rId8"/>
    <p:sldId id="268" r:id="rId9"/>
    <p:sldId id="981" r:id="rId10"/>
    <p:sldId id="977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978" r:id="rId20"/>
    <p:sldId id="974" r:id="rId21"/>
    <p:sldId id="269" r:id="rId22"/>
    <p:sldId id="953" r:id="rId23"/>
    <p:sldId id="270" r:id="rId24"/>
    <p:sldId id="975" r:id="rId25"/>
    <p:sldId id="976" r:id="rId26"/>
    <p:sldId id="971" r:id="rId27"/>
    <p:sldId id="272" r:id="rId28"/>
    <p:sldId id="972" r:id="rId29"/>
    <p:sldId id="973" r:id="rId30"/>
    <p:sldId id="968" r:id="rId31"/>
    <p:sldId id="273" r:id="rId32"/>
    <p:sldId id="969" r:id="rId33"/>
    <p:sldId id="275" r:id="rId34"/>
    <p:sldId id="274" r:id="rId35"/>
    <p:sldId id="970" r:id="rId36"/>
    <p:sldId id="965" r:id="rId37"/>
    <p:sldId id="276" r:id="rId38"/>
    <p:sldId id="966" r:id="rId39"/>
    <p:sldId id="279" r:id="rId40"/>
    <p:sldId id="967" r:id="rId41"/>
    <p:sldId id="963" r:id="rId42"/>
    <p:sldId id="281" r:id="rId43"/>
    <p:sldId id="282" r:id="rId44"/>
    <p:sldId id="283" r:id="rId45"/>
    <p:sldId id="964" r:id="rId46"/>
    <p:sldId id="961" r:id="rId47"/>
    <p:sldId id="284" r:id="rId48"/>
    <p:sldId id="952" r:id="rId49"/>
    <p:sldId id="962" r:id="rId50"/>
    <p:sldId id="957" r:id="rId51"/>
    <p:sldId id="864" r:id="rId52"/>
    <p:sldId id="958" r:id="rId53"/>
    <p:sldId id="959" r:id="rId54"/>
    <p:sldId id="960" r:id="rId55"/>
    <p:sldId id="955" r:id="rId56"/>
    <p:sldId id="865" r:id="rId57"/>
    <p:sldId id="866" r:id="rId58"/>
    <p:sldId id="956" r:id="rId59"/>
    <p:sldId id="358" r:id="rId60"/>
    <p:sldId id="948" r:id="rId61"/>
    <p:sldId id="912" r:id="rId62"/>
    <p:sldId id="856" r:id="rId63"/>
    <p:sldId id="954" r:id="rId64"/>
    <p:sldId id="982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36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AC00"/>
    <a:srgbClr val="D7D200"/>
    <a:srgbClr val="009644"/>
    <a:srgbClr val="008A3E"/>
    <a:srgbClr val="1EB4B0"/>
    <a:srgbClr val="23AFCB"/>
    <a:srgbClr val="21C9C5"/>
    <a:srgbClr val="166E80"/>
    <a:srgbClr val="1B879D"/>
    <a:srgbClr val="1F9A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58"/>
    <p:restoredTop sz="92751" autoAdjust="0"/>
  </p:normalViewPr>
  <p:slideViewPr>
    <p:cSldViewPr snapToGrid="0">
      <p:cViewPr>
        <p:scale>
          <a:sx n="75" d="100"/>
          <a:sy n="75" d="100"/>
        </p:scale>
        <p:origin x="-1632" y="-72"/>
      </p:cViewPr>
      <p:guideLst>
        <p:guide orient="horz" pos="213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image" Target="../media/image3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20C10D-F865-433D-93E4-830DB9B088C1}" type="doc">
      <dgm:prSet loTypeId="urn:microsoft.com/office/officeart/2005/8/layout/radial6" loCatId="cycle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A4093B05-1377-434E-ABA8-8A5E25900588}">
      <dgm:prSet phldrT="[Text]" custT="1"/>
      <dgm:spPr>
        <a:solidFill>
          <a:schemeClr val="bg1">
            <a:lumMod val="65000"/>
          </a:schemeClr>
        </a:solidFill>
        <a:effectLst>
          <a:outerShdw blurRad="63500" sx="102000" sy="102000" algn="ctr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Rounded MT Bold" panose="020F0704030504030204" pitchFamily="34" charset="77"/>
            </a:rPr>
            <a:t>Elements of Financial Statements</a:t>
          </a:r>
        </a:p>
      </dgm:t>
    </dgm:pt>
    <dgm:pt modelId="{0B9F7D3D-AC33-4B9B-A2A3-E540E2E65DED}" type="parTrans" cxnId="{61A8024C-2099-435A-B9E1-64B1AFE3F64D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B56E82AD-C46A-4F92-A37B-FF16DC94CB2E}" type="sibTrans" cxnId="{61A8024C-2099-435A-B9E1-64B1AFE3F64D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8B44745D-3F53-4C80-97A1-B2E4658C992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Rounded MT Bold" panose="020F0704030504030204" pitchFamily="34" charset="77"/>
            </a:rPr>
            <a:t>Assets</a:t>
          </a:r>
        </a:p>
      </dgm:t>
    </dgm:pt>
    <dgm:pt modelId="{47C3B70D-9675-421A-8E28-B9A0BF06DE72}" type="parTrans" cxnId="{174DA43F-4FA2-4C8A-9CAF-A51A7202DEC2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6BA30120-30EE-4502-8382-FBFCB987B628}" type="sibTrans" cxnId="{174DA43F-4FA2-4C8A-9CAF-A51A7202DEC2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A6122854-4C32-46CF-BBDA-54A2332D5E5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Rounded MT Bold" panose="020F0704030504030204" pitchFamily="34" charset="77"/>
            </a:rPr>
            <a:t>Equity</a:t>
          </a:r>
        </a:p>
      </dgm:t>
    </dgm:pt>
    <dgm:pt modelId="{F04C297B-637B-4D87-9770-8552562A6060}" type="parTrans" cxnId="{DDC38B9A-D225-4290-A749-D0B086B08DC3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13933640-5384-436B-9A5A-5DAD0BB5FAB0}" type="sibTrans" cxnId="{DDC38B9A-D225-4290-A749-D0B086B08DC3}">
      <dgm:prSet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070A535F-6B6E-4DC2-8463-83C210DE86FB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Rounded MT Bold" panose="020F0704030504030204" pitchFamily="34" charset="77"/>
            </a:rPr>
            <a:t>Income</a:t>
          </a:r>
        </a:p>
      </dgm:t>
    </dgm:pt>
    <dgm:pt modelId="{4EE6EB13-D01B-47D1-914E-41976F43BBA5}" type="parTrans" cxnId="{DDC18C13-AF90-491E-B188-C673F2C312E7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653A118F-6801-4141-A019-D0CA25362756}" type="sibTrans" cxnId="{DDC18C13-AF90-491E-B188-C673F2C312E7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D2D9D5E6-6164-4A8D-B7B2-9A3758A0937D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Rounded MT Bold" panose="020F0704030504030204" pitchFamily="34" charset="77"/>
            </a:rPr>
            <a:t>Expense</a:t>
          </a:r>
        </a:p>
      </dgm:t>
    </dgm:pt>
    <dgm:pt modelId="{4D9968D6-A60A-477E-AC41-DE4386E16E87}" type="parTrans" cxnId="{0BACEA8A-3650-403C-85C7-29043B3BDC54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87E4D81C-ABC8-4454-A232-F1E1481B7C63}" type="sibTrans" cxnId="{0BACEA8A-3650-403C-85C7-29043B3BDC54}">
      <dgm:prSet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59AAF061-3EAF-4FA4-84F6-F06EDD98880A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n-US" sz="1600" b="1" dirty="0">
              <a:solidFill>
                <a:schemeClr val="tx1"/>
              </a:solidFill>
              <a:latin typeface="Arial Rounded MT Bold" panose="020F0704030504030204" pitchFamily="34" charset="77"/>
            </a:rPr>
            <a:t>Liabilities</a:t>
          </a:r>
        </a:p>
      </dgm:t>
    </dgm:pt>
    <dgm:pt modelId="{AA8C5E38-0562-4CCC-AA5E-FDD3EBDD8C9D}" type="parTrans" cxnId="{B0BE4609-F262-432B-9979-98C9F841262B}">
      <dgm:prSet/>
      <dgm:spPr/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411C00E0-322D-47B7-9F83-452FD5AFB241}" type="sibTrans" cxnId="{B0BE4609-F262-432B-9979-98C9F841262B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endParaRPr lang="en-US" sz="1600" b="1">
            <a:latin typeface="Arial Rounded MT Bold" panose="020F0704030504030204" pitchFamily="34" charset="77"/>
          </a:endParaRPr>
        </a:p>
      </dgm:t>
    </dgm:pt>
    <dgm:pt modelId="{2F0314A8-CAC9-4CEF-9FB5-91E5399F0D7E}" type="pres">
      <dgm:prSet presAssocID="{A720C10D-F865-433D-93E4-830DB9B088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FD5439-E51A-4E31-BCA7-6EC8D6A942CC}" type="pres">
      <dgm:prSet presAssocID="{A4093B05-1377-434E-ABA8-8A5E25900588}" presName="centerShape" presStyleLbl="node0" presStyleIdx="0" presStyleCnt="1"/>
      <dgm:spPr/>
      <dgm:t>
        <a:bodyPr/>
        <a:lstStyle/>
        <a:p>
          <a:endParaRPr lang="en-US"/>
        </a:p>
      </dgm:t>
    </dgm:pt>
    <dgm:pt modelId="{4CB8470B-7036-4C35-B6C6-4AB57CB3EDA0}" type="pres">
      <dgm:prSet presAssocID="{8B44745D-3F53-4C80-97A1-B2E4658C9920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89AA3D1-1795-4161-BEC9-CBD3C58E13FB}" type="pres">
      <dgm:prSet presAssocID="{8B44745D-3F53-4C80-97A1-B2E4658C9920}" presName="dummy" presStyleCnt="0"/>
      <dgm:spPr/>
    </dgm:pt>
    <dgm:pt modelId="{B4FB81F5-62EA-4922-AC78-539940328637}" type="pres">
      <dgm:prSet presAssocID="{6BA30120-30EE-4502-8382-FBFCB987B628}" presName="sibTrans" presStyleLbl="sibTrans2D1" presStyleIdx="0" presStyleCnt="5"/>
      <dgm:spPr/>
      <dgm:t>
        <a:bodyPr/>
        <a:lstStyle/>
        <a:p>
          <a:endParaRPr lang="en-US"/>
        </a:p>
      </dgm:t>
    </dgm:pt>
    <dgm:pt modelId="{6D4E6A93-1922-462D-A912-D9D9C13BFE5E}" type="pres">
      <dgm:prSet presAssocID="{59AAF061-3EAF-4FA4-84F6-F06EDD98880A}" presName="node" presStyleLbl="node1" presStyleIdx="1" presStyleCnt="5" custScaleX="1064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999F57-5E36-409E-B1D5-276A7D085079}" type="pres">
      <dgm:prSet presAssocID="{59AAF061-3EAF-4FA4-84F6-F06EDD98880A}" presName="dummy" presStyleCnt="0"/>
      <dgm:spPr/>
    </dgm:pt>
    <dgm:pt modelId="{970637C0-B8E6-4D8D-B417-DD6ACB23859E}" type="pres">
      <dgm:prSet presAssocID="{411C00E0-322D-47B7-9F83-452FD5AFB241}" presName="sibTrans" presStyleLbl="sibTrans2D1" presStyleIdx="1" presStyleCnt="5"/>
      <dgm:spPr/>
      <dgm:t>
        <a:bodyPr/>
        <a:lstStyle/>
        <a:p>
          <a:endParaRPr lang="en-US"/>
        </a:p>
      </dgm:t>
    </dgm:pt>
    <dgm:pt modelId="{300450AB-C9C7-41B6-BD62-C273429BC995}" type="pres">
      <dgm:prSet presAssocID="{A6122854-4C32-46CF-BBDA-54A2332D5E5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B25643-79F0-4857-A183-022E6487AAAB}" type="pres">
      <dgm:prSet presAssocID="{A6122854-4C32-46CF-BBDA-54A2332D5E57}" presName="dummy" presStyleCnt="0"/>
      <dgm:spPr/>
    </dgm:pt>
    <dgm:pt modelId="{49E95C14-6EBF-4C20-9017-10A113CA94CD}" type="pres">
      <dgm:prSet presAssocID="{13933640-5384-436B-9A5A-5DAD0BB5FAB0}" presName="sibTrans" presStyleLbl="sibTrans2D1" presStyleIdx="2" presStyleCnt="5"/>
      <dgm:spPr/>
      <dgm:t>
        <a:bodyPr/>
        <a:lstStyle/>
        <a:p>
          <a:endParaRPr lang="en-US"/>
        </a:p>
      </dgm:t>
    </dgm:pt>
    <dgm:pt modelId="{AC7E91D4-2F69-4E75-B2D6-A6F876E26C16}" type="pres">
      <dgm:prSet presAssocID="{070A535F-6B6E-4DC2-8463-83C210DE86F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0C3C14-F1B9-44E8-99A8-45B1FE0C83E5}" type="pres">
      <dgm:prSet presAssocID="{070A535F-6B6E-4DC2-8463-83C210DE86FB}" presName="dummy" presStyleCnt="0"/>
      <dgm:spPr/>
    </dgm:pt>
    <dgm:pt modelId="{4B7C93B8-31EE-4B85-9201-C1440354984A}" type="pres">
      <dgm:prSet presAssocID="{653A118F-6801-4141-A019-D0CA25362756}" presName="sibTrans" presStyleLbl="sibTrans2D1" presStyleIdx="3" presStyleCnt="5"/>
      <dgm:spPr/>
      <dgm:t>
        <a:bodyPr/>
        <a:lstStyle/>
        <a:p>
          <a:endParaRPr lang="en-US"/>
        </a:p>
      </dgm:t>
    </dgm:pt>
    <dgm:pt modelId="{DD17B1EF-5BF3-4C00-B9E0-0BDEDF6E6552}" type="pres">
      <dgm:prSet presAssocID="{D2D9D5E6-6164-4A8D-B7B2-9A3758A0937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0D7F17-2463-4712-8C4E-1A14BC57585B}" type="pres">
      <dgm:prSet presAssocID="{D2D9D5E6-6164-4A8D-B7B2-9A3758A0937D}" presName="dummy" presStyleCnt="0"/>
      <dgm:spPr/>
    </dgm:pt>
    <dgm:pt modelId="{35EB23D2-64EE-4B47-A335-F6DBCC19B2E8}" type="pres">
      <dgm:prSet presAssocID="{87E4D81C-ABC8-4454-A232-F1E1481B7C63}" presName="sibTrans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E14B27F7-2972-402D-B335-2523606D7E0A}" type="presOf" srcId="{A6122854-4C32-46CF-BBDA-54A2332D5E57}" destId="{300450AB-C9C7-41B6-BD62-C273429BC995}" srcOrd="0" destOrd="0" presId="urn:microsoft.com/office/officeart/2005/8/layout/radial6"/>
    <dgm:cxn modelId="{4EBF3B19-1361-4F15-8E4C-CA36E7162872}" type="presOf" srcId="{653A118F-6801-4141-A019-D0CA25362756}" destId="{4B7C93B8-31EE-4B85-9201-C1440354984A}" srcOrd="0" destOrd="0" presId="urn:microsoft.com/office/officeart/2005/8/layout/radial6"/>
    <dgm:cxn modelId="{DDC38B9A-D225-4290-A749-D0B086B08DC3}" srcId="{A4093B05-1377-434E-ABA8-8A5E25900588}" destId="{A6122854-4C32-46CF-BBDA-54A2332D5E57}" srcOrd="2" destOrd="0" parTransId="{F04C297B-637B-4D87-9770-8552562A6060}" sibTransId="{13933640-5384-436B-9A5A-5DAD0BB5FAB0}"/>
    <dgm:cxn modelId="{1D725B89-AD73-4F63-A3A7-BA26F4A74FFF}" type="presOf" srcId="{6BA30120-30EE-4502-8382-FBFCB987B628}" destId="{B4FB81F5-62EA-4922-AC78-539940328637}" srcOrd="0" destOrd="0" presId="urn:microsoft.com/office/officeart/2005/8/layout/radial6"/>
    <dgm:cxn modelId="{E7C87C0F-6A19-4DB3-BD46-F8F73C4FE76C}" type="presOf" srcId="{8B44745D-3F53-4C80-97A1-B2E4658C9920}" destId="{4CB8470B-7036-4C35-B6C6-4AB57CB3EDA0}" srcOrd="0" destOrd="0" presId="urn:microsoft.com/office/officeart/2005/8/layout/radial6"/>
    <dgm:cxn modelId="{7E266045-0921-4B94-A24A-83B49EB797EE}" type="presOf" srcId="{D2D9D5E6-6164-4A8D-B7B2-9A3758A0937D}" destId="{DD17B1EF-5BF3-4C00-B9E0-0BDEDF6E6552}" srcOrd="0" destOrd="0" presId="urn:microsoft.com/office/officeart/2005/8/layout/radial6"/>
    <dgm:cxn modelId="{61A8024C-2099-435A-B9E1-64B1AFE3F64D}" srcId="{A720C10D-F865-433D-93E4-830DB9B088C1}" destId="{A4093B05-1377-434E-ABA8-8A5E25900588}" srcOrd="0" destOrd="0" parTransId="{0B9F7D3D-AC33-4B9B-A2A3-E540E2E65DED}" sibTransId="{B56E82AD-C46A-4F92-A37B-FF16DC94CB2E}"/>
    <dgm:cxn modelId="{0BACEA8A-3650-403C-85C7-29043B3BDC54}" srcId="{A4093B05-1377-434E-ABA8-8A5E25900588}" destId="{D2D9D5E6-6164-4A8D-B7B2-9A3758A0937D}" srcOrd="4" destOrd="0" parTransId="{4D9968D6-A60A-477E-AC41-DE4386E16E87}" sibTransId="{87E4D81C-ABC8-4454-A232-F1E1481B7C63}"/>
    <dgm:cxn modelId="{A122420B-2014-4E8F-B255-2A7A1EA5713A}" type="presOf" srcId="{59AAF061-3EAF-4FA4-84F6-F06EDD98880A}" destId="{6D4E6A93-1922-462D-A912-D9D9C13BFE5E}" srcOrd="0" destOrd="0" presId="urn:microsoft.com/office/officeart/2005/8/layout/radial6"/>
    <dgm:cxn modelId="{CE206E2C-8CC5-40E4-BE84-0678A82E21D6}" type="presOf" srcId="{A4093B05-1377-434E-ABA8-8A5E25900588}" destId="{6DFD5439-E51A-4E31-BCA7-6EC8D6A942CC}" srcOrd="0" destOrd="0" presId="urn:microsoft.com/office/officeart/2005/8/layout/radial6"/>
    <dgm:cxn modelId="{FD15C626-CA5B-44A5-9195-E5B31D692121}" type="presOf" srcId="{070A535F-6B6E-4DC2-8463-83C210DE86FB}" destId="{AC7E91D4-2F69-4E75-B2D6-A6F876E26C16}" srcOrd="0" destOrd="0" presId="urn:microsoft.com/office/officeart/2005/8/layout/radial6"/>
    <dgm:cxn modelId="{E5EB199A-80A2-4DD6-9E92-91E86CC42863}" type="presOf" srcId="{411C00E0-322D-47B7-9F83-452FD5AFB241}" destId="{970637C0-B8E6-4D8D-B417-DD6ACB23859E}" srcOrd="0" destOrd="0" presId="urn:microsoft.com/office/officeart/2005/8/layout/radial6"/>
    <dgm:cxn modelId="{98752F8D-B89E-4606-92F4-47F6E9A3FE09}" type="presOf" srcId="{87E4D81C-ABC8-4454-A232-F1E1481B7C63}" destId="{35EB23D2-64EE-4B47-A335-F6DBCC19B2E8}" srcOrd="0" destOrd="0" presId="urn:microsoft.com/office/officeart/2005/8/layout/radial6"/>
    <dgm:cxn modelId="{174DA43F-4FA2-4C8A-9CAF-A51A7202DEC2}" srcId="{A4093B05-1377-434E-ABA8-8A5E25900588}" destId="{8B44745D-3F53-4C80-97A1-B2E4658C9920}" srcOrd="0" destOrd="0" parTransId="{47C3B70D-9675-421A-8E28-B9A0BF06DE72}" sibTransId="{6BA30120-30EE-4502-8382-FBFCB987B628}"/>
    <dgm:cxn modelId="{DDC18C13-AF90-491E-B188-C673F2C312E7}" srcId="{A4093B05-1377-434E-ABA8-8A5E25900588}" destId="{070A535F-6B6E-4DC2-8463-83C210DE86FB}" srcOrd="3" destOrd="0" parTransId="{4EE6EB13-D01B-47D1-914E-41976F43BBA5}" sibTransId="{653A118F-6801-4141-A019-D0CA25362756}"/>
    <dgm:cxn modelId="{B0BE4609-F262-432B-9979-98C9F841262B}" srcId="{A4093B05-1377-434E-ABA8-8A5E25900588}" destId="{59AAF061-3EAF-4FA4-84F6-F06EDD98880A}" srcOrd="1" destOrd="0" parTransId="{AA8C5E38-0562-4CCC-AA5E-FDD3EBDD8C9D}" sibTransId="{411C00E0-322D-47B7-9F83-452FD5AFB241}"/>
    <dgm:cxn modelId="{69DC8201-08E2-45A3-B107-5D5916CAB0D0}" type="presOf" srcId="{A720C10D-F865-433D-93E4-830DB9B088C1}" destId="{2F0314A8-CAC9-4CEF-9FB5-91E5399F0D7E}" srcOrd="0" destOrd="0" presId="urn:microsoft.com/office/officeart/2005/8/layout/radial6"/>
    <dgm:cxn modelId="{95F2713E-2490-435A-9110-021A5B909A2D}" type="presOf" srcId="{13933640-5384-436B-9A5A-5DAD0BB5FAB0}" destId="{49E95C14-6EBF-4C20-9017-10A113CA94CD}" srcOrd="0" destOrd="0" presId="urn:microsoft.com/office/officeart/2005/8/layout/radial6"/>
    <dgm:cxn modelId="{D007D719-913F-42C7-B6D4-85B0E44E8583}" type="presParOf" srcId="{2F0314A8-CAC9-4CEF-9FB5-91E5399F0D7E}" destId="{6DFD5439-E51A-4E31-BCA7-6EC8D6A942CC}" srcOrd="0" destOrd="0" presId="urn:microsoft.com/office/officeart/2005/8/layout/radial6"/>
    <dgm:cxn modelId="{07111D49-13B4-4E03-9211-40D666B3D75A}" type="presParOf" srcId="{2F0314A8-CAC9-4CEF-9FB5-91E5399F0D7E}" destId="{4CB8470B-7036-4C35-B6C6-4AB57CB3EDA0}" srcOrd="1" destOrd="0" presId="urn:microsoft.com/office/officeart/2005/8/layout/radial6"/>
    <dgm:cxn modelId="{7A0F1E3C-E28D-4C4E-BBE8-E87FCF01AA56}" type="presParOf" srcId="{2F0314A8-CAC9-4CEF-9FB5-91E5399F0D7E}" destId="{E89AA3D1-1795-4161-BEC9-CBD3C58E13FB}" srcOrd="2" destOrd="0" presId="urn:microsoft.com/office/officeart/2005/8/layout/radial6"/>
    <dgm:cxn modelId="{316AE47D-E7A5-4224-B607-330B446141C1}" type="presParOf" srcId="{2F0314A8-CAC9-4CEF-9FB5-91E5399F0D7E}" destId="{B4FB81F5-62EA-4922-AC78-539940328637}" srcOrd="3" destOrd="0" presId="urn:microsoft.com/office/officeart/2005/8/layout/radial6"/>
    <dgm:cxn modelId="{F78323B5-5EAD-497D-AC8F-3E98FD0BB56D}" type="presParOf" srcId="{2F0314A8-CAC9-4CEF-9FB5-91E5399F0D7E}" destId="{6D4E6A93-1922-462D-A912-D9D9C13BFE5E}" srcOrd="4" destOrd="0" presId="urn:microsoft.com/office/officeart/2005/8/layout/radial6"/>
    <dgm:cxn modelId="{5CFEA213-8DE3-4764-9EA0-CEF84BA3D7A1}" type="presParOf" srcId="{2F0314A8-CAC9-4CEF-9FB5-91E5399F0D7E}" destId="{29999F57-5E36-409E-B1D5-276A7D085079}" srcOrd="5" destOrd="0" presId="urn:microsoft.com/office/officeart/2005/8/layout/radial6"/>
    <dgm:cxn modelId="{075A752A-3ECA-4785-BAF2-726C632331B9}" type="presParOf" srcId="{2F0314A8-CAC9-4CEF-9FB5-91E5399F0D7E}" destId="{970637C0-B8E6-4D8D-B417-DD6ACB23859E}" srcOrd="6" destOrd="0" presId="urn:microsoft.com/office/officeart/2005/8/layout/radial6"/>
    <dgm:cxn modelId="{DE90E890-2BD1-4010-BCAB-ABF90EF35E30}" type="presParOf" srcId="{2F0314A8-CAC9-4CEF-9FB5-91E5399F0D7E}" destId="{300450AB-C9C7-41B6-BD62-C273429BC995}" srcOrd="7" destOrd="0" presId="urn:microsoft.com/office/officeart/2005/8/layout/radial6"/>
    <dgm:cxn modelId="{115D3227-7DF7-4E36-960D-29C5CBF35A2E}" type="presParOf" srcId="{2F0314A8-CAC9-4CEF-9FB5-91E5399F0D7E}" destId="{84B25643-79F0-4857-A183-022E6487AAAB}" srcOrd="8" destOrd="0" presId="urn:microsoft.com/office/officeart/2005/8/layout/radial6"/>
    <dgm:cxn modelId="{1ECA36E7-4C36-441F-A136-FADF782947DA}" type="presParOf" srcId="{2F0314A8-CAC9-4CEF-9FB5-91E5399F0D7E}" destId="{49E95C14-6EBF-4C20-9017-10A113CA94CD}" srcOrd="9" destOrd="0" presId="urn:microsoft.com/office/officeart/2005/8/layout/radial6"/>
    <dgm:cxn modelId="{7EE933D8-643B-449C-9F47-A83219805AB0}" type="presParOf" srcId="{2F0314A8-CAC9-4CEF-9FB5-91E5399F0D7E}" destId="{AC7E91D4-2F69-4E75-B2D6-A6F876E26C16}" srcOrd="10" destOrd="0" presId="urn:microsoft.com/office/officeart/2005/8/layout/radial6"/>
    <dgm:cxn modelId="{D7BC1783-9726-474D-8B7A-E7C3A9C77CA7}" type="presParOf" srcId="{2F0314A8-CAC9-4CEF-9FB5-91E5399F0D7E}" destId="{D60C3C14-F1B9-44E8-99A8-45B1FE0C83E5}" srcOrd="11" destOrd="0" presId="urn:microsoft.com/office/officeart/2005/8/layout/radial6"/>
    <dgm:cxn modelId="{CD5E1B34-CA4E-4687-A0CD-3AB239A24414}" type="presParOf" srcId="{2F0314A8-CAC9-4CEF-9FB5-91E5399F0D7E}" destId="{4B7C93B8-31EE-4B85-9201-C1440354984A}" srcOrd="12" destOrd="0" presId="urn:microsoft.com/office/officeart/2005/8/layout/radial6"/>
    <dgm:cxn modelId="{9C608A2B-410D-4F1B-8943-8EA048A77F23}" type="presParOf" srcId="{2F0314A8-CAC9-4CEF-9FB5-91E5399F0D7E}" destId="{DD17B1EF-5BF3-4C00-B9E0-0BDEDF6E6552}" srcOrd="13" destOrd="0" presId="urn:microsoft.com/office/officeart/2005/8/layout/radial6"/>
    <dgm:cxn modelId="{0B99CEFA-9540-4011-8A12-5E07630FE409}" type="presParOf" srcId="{2F0314A8-CAC9-4CEF-9FB5-91E5399F0D7E}" destId="{540D7F17-2463-4712-8C4E-1A14BC57585B}" srcOrd="14" destOrd="0" presId="urn:microsoft.com/office/officeart/2005/8/layout/radial6"/>
    <dgm:cxn modelId="{60F609F1-DCDD-4748-8C18-970A2187A7A8}" type="presParOf" srcId="{2F0314A8-CAC9-4CEF-9FB5-91E5399F0D7E}" destId="{35EB23D2-64EE-4B47-A335-F6DBCC19B2E8}" srcOrd="15" destOrd="0" presId="urn:microsoft.com/office/officeart/2005/8/layout/radial6"/>
  </dgm:cxnLst>
  <dgm:bg/>
  <dgm:whole>
    <a:ln>
      <a:solidFill>
        <a:srgbClr val="C00000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E391796-73EB-C742-A9C9-89991315E865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963857E-8814-904B-95E9-F765DDC44783}">
      <dgm:prSet phldrT="[Text]" custT="1"/>
      <dgm:spPr/>
      <dgm:t>
        <a:bodyPr/>
        <a:lstStyle/>
        <a:p>
          <a:r>
            <a:rPr lang="en-US" sz="2000" dirty="0">
              <a:latin typeface="Arial Rounded MT Bold" panose="020F0704030504030204" pitchFamily="34" charset="77"/>
            </a:rPr>
            <a:t>Purpose of an entity</a:t>
          </a:r>
        </a:p>
      </dgm:t>
    </dgm:pt>
    <dgm:pt modelId="{EB7C8AC4-0FA9-7C40-844F-D05031EA92D5}" type="parTrans" cxnId="{90201766-FBD1-344B-83A7-429AAB454B30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8C5CB8A0-3025-9E40-9403-FC3159909BFE}" type="sibTrans" cxnId="{90201766-FBD1-344B-83A7-429AAB454B30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EEA9A1FC-E83B-2140-BB02-331CC858DE3F}">
      <dgm:prSet phldrT="[Text]" custT="1"/>
      <dgm:spPr/>
      <dgm:t>
        <a:bodyPr/>
        <a:lstStyle/>
        <a:p>
          <a:r>
            <a:rPr lang="en-US" sz="2000" dirty="0">
              <a:latin typeface="Arial Rounded MT Bold" panose="020F0704030504030204" pitchFamily="34" charset="77"/>
            </a:rPr>
            <a:t>Profit motive</a:t>
          </a:r>
        </a:p>
      </dgm:t>
    </dgm:pt>
    <dgm:pt modelId="{41BBCDC5-840B-7D43-8E2B-BA70B024B505}" type="parTrans" cxnId="{028EE19D-A341-DE45-8CD8-4960EA69CE12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A5ACB025-EE93-1045-8D8E-A59ABBE60A60}" type="sibTrans" cxnId="{028EE19D-A341-DE45-8CD8-4960EA69CE12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EA6A04DF-B5E7-564F-825A-31FE917EE0F2}">
      <dgm:prSet phldrT="[Text]" custT="1"/>
      <dgm:spPr/>
      <dgm:t>
        <a:bodyPr/>
        <a:lstStyle/>
        <a:p>
          <a:r>
            <a:rPr lang="en-US" sz="2000" dirty="0">
              <a:latin typeface="Arial Rounded MT Bold" panose="020F0704030504030204" pitchFamily="34" charset="77"/>
            </a:rPr>
            <a:t>Welfare Society</a:t>
          </a:r>
        </a:p>
      </dgm:t>
    </dgm:pt>
    <dgm:pt modelId="{EFCEBEC4-8B68-DE4D-9B37-69F4F48F5335}" type="parTrans" cxnId="{4E02D4F4-6B17-864A-9033-4C2B9DC864DC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59D32CC8-6947-E845-BB70-AFF9A19110F2}" type="sibTrans" cxnId="{4E02D4F4-6B17-864A-9033-4C2B9DC864DC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73FD15D3-ECA8-DE4E-9617-6A0BBCCCD13A}">
      <dgm:prSet phldrT="[Text]" custT="1"/>
      <dgm:spPr/>
      <dgm:t>
        <a:bodyPr/>
        <a:lstStyle/>
        <a:p>
          <a:r>
            <a:rPr lang="en-US" sz="2000" dirty="0">
              <a:latin typeface="Arial Rounded MT Bold" panose="020F0704030504030204" pitchFamily="34" charset="77"/>
            </a:rPr>
            <a:t>Non profit motive</a:t>
          </a:r>
        </a:p>
      </dgm:t>
    </dgm:pt>
    <dgm:pt modelId="{66C513E0-DE41-DC44-9663-055F2D604120}" type="sibTrans" cxnId="{BDA33B37-8DED-614A-AB6A-5A83CAF3AEF7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CBFDBA5A-B5DE-4D43-A877-5D6A6CE41588}" type="parTrans" cxnId="{BDA33B37-8DED-614A-AB6A-5A83CAF3AEF7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897644E2-9501-7549-B3A7-18CCF72C75A2}">
      <dgm:prSet phldrT="[Text]" custT="1"/>
      <dgm:spPr/>
      <dgm:t>
        <a:bodyPr/>
        <a:lstStyle/>
        <a:p>
          <a:r>
            <a:rPr lang="en-US" sz="2000" dirty="0">
              <a:latin typeface="Arial Rounded MT Bold" panose="020F0704030504030204" pitchFamily="34" charset="77"/>
            </a:rPr>
            <a:t>Business</a:t>
          </a:r>
        </a:p>
      </dgm:t>
    </dgm:pt>
    <dgm:pt modelId="{C273463D-CB83-5A47-B11C-1B42D7FF284E}" type="parTrans" cxnId="{21A9033A-685A-F94D-BC77-829D79A38339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774785DF-B6C5-F548-A1B4-E94B84847147}" type="sibTrans" cxnId="{21A9033A-685A-F94D-BC77-829D79A38339}">
      <dgm:prSet/>
      <dgm:spPr/>
      <dgm:t>
        <a:bodyPr/>
        <a:lstStyle/>
        <a:p>
          <a:endParaRPr lang="en-US" sz="2000">
            <a:latin typeface="Arial Rounded MT Bold" panose="020F0704030504030204" pitchFamily="34" charset="77"/>
          </a:endParaRPr>
        </a:p>
      </dgm:t>
    </dgm:pt>
    <dgm:pt modelId="{377F6360-B1C7-CC44-90DD-4A96440EAB07}" type="pres">
      <dgm:prSet presAssocID="{1E391796-73EB-C742-A9C9-89991315E86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648FCD54-7FA1-8342-8AF8-6B82933D77F3}" type="pres">
      <dgm:prSet presAssocID="{2963857E-8814-904B-95E9-F765DDC44783}" presName="hierRoot1" presStyleCnt="0"/>
      <dgm:spPr/>
    </dgm:pt>
    <dgm:pt modelId="{FE2BDA15-E59E-104F-9470-1C5D40C7199B}" type="pres">
      <dgm:prSet presAssocID="{2963857E-8814-904B-95E9-F765DDC44783}" presName="composite" presStyleCnt="0"/>
      <dgm:spPr/>
    </dgm:pt>
    <dgm:pt modelId="{055A02CC-36C1-F44E-92FB-60237A327B8F}" type="pres">
      <dgm:prSet presAssocID="{2963857E-8814-904B-95E9-F765DDC44783}" presName="background" presStyleLbl="node0" presStyleIdx="0" presStyleCnt="1"/>
      <dgm:spPr/>
    </dgm:pt>
    <dgm:pt modelId="{E581DB18-1F4A-3748-8141-52D492AC86B5}" type="pres">
      <dgm:prSet presAssocID="{2963857E-8814-904B-95E9-F765DDC44783}" presName="text" presStyleLbl="fgAcc0" presStyleIdx="0" presStyleCnt="1" custScaleX="146227" custScaleY="70928" custLinFactNeighborX="1176" custLinFactNeighborY="-1437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A74B518-8589-8248-BEFF-28CD90154876}" type="pres">
      <dgm:prSet presAssocID="{2963857E-8814-904B-95E9-F765DDC44783}" presName="hierChild2" presStyleCnt="0"/>
      <dgm:spPr/>
    </dgm:pt>
    <dgm:pt modelId="{7517668E-84C9-3F48-B895-041C52B84730}" type="pres">
      <dgm:prSet presAssocID="{41BBCDC5-840B-7D43-8E2B-BA70B024B505}" presName="Name10" presStyleLbl="parChTrans1D2" presStyleIdx="0" presStyleCnt="2"/>
      <dgm:spPr/>
      <dgm:t>
        <a:bodyPr/>
        <a:lstStyle/>
        <a:p>
          <a:endParaRPr lang="en-US"/>
        </a:p>
      </dgm:t>
    </dgm:pt>
    <dgm:pt modelId="{1B0A0E1D-CDD0-464E-BFC5-00AD8FED5B6F}" type="pres">
      <dgm:prSet presAssocID="{EEA9A1FC-E83B-2140-BB02-331CC858DE3F}" presName="hierRoot2" presStyleCnt="0"/>
      <dgm:spPr/>
    </dgm:pt>
    <dgm:pt modelId="{C759EE56-7B9C-D449-9E2B-DCEF716C110C}" type="pres">
      <dgm:prSet presAssocID="{EEA9A1FC-E83B-2140-BB02-331CC858DE3F}" presName="composite2" presStyleCnt="0"/>
      <dgm:spPr/>
    </dgm:pt>
    <dgm:pt modelId="{E8FDD413-78E5-6A42-95AE-548CA838C05F}" type="pres">
      <dgm:prSet presAssocID="{EEA9A1FC-E83B-2140-BB02-331CC858DE3F}" presName="background2" presStyleLbl="node2" presStyleIdx="0" presStyleCnt="2"/>
      <dgm:spPr/>
    </dgm:pt>
    <dgm:pt modelId="{836AAEFC-BFD1-D642-A7C6-506D82983312}" type="pres">
      <dgm:prSet presAssocID="{EEA9A1FC-E83B-2140-BB02-331CC858DE3F}" presName="text2" presStyleLbl="fgAcc2" presStyleIdx="0" presStyleCnt="2" custScaleX="154295" custScaleY="7037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9BDD65-10FA-114F-BB3D-2729E9BEE284}" type="pres">
      <dgm:prSet presAssocID="{EEA9A1FC-E83B-2140-BB02-331CC858DE3F}" presName="hierChild3" presStyleCnt="0"/>
      <dgm:spPr/>
    </dgm:pt>
    <dgm:pt modelId="{2081D9D2-EF09-F544-8219-DBE6AAA02E46}" type="pres">
      <dgm:prSet presAssocID="{C273463D-CB83-5A47-B11C-1B42D7FF284E}" presName="Name17" presStyleLbl="parChTrans1D3" presStyleIdx="0" presStyleCnt="2"/>
      <dgm:spPr/>
      <dgm:t>
        <a:bodyPr/>
        <a:lstStyle/>
        <a:p>
          <a:endParaRPr lang="en-US"/>
        </a:p>
      </dgm:t>
    </dgm:pt>
    <dgm:pt modelId="{22557FFB-2B39-304A-9FDB-696287327BEC}" type="pres">
      <dgm:prSet presAssocID="{897644E2-9501-7549-B3A7-18CCF72C75A2}" presName="hierRoot3" presStyleCnt="0"/>
      <dgm:spPr/>
    </dgm:pt>
    <dgm:pt modelId="{2F7EC38E-13C3-F846-BFF6-E621E08BDF90}" type="pres">
      <dgm:prSet presAssocID="{897644E2-9501-7549-B3A7-18CCF72C75A2}" presName="composite3" presStyleCnt="0"/>
      <dgm:spPr/>
    </dgm:pt>
    <dgm:pt modelId="{C6C63366-C493-AE4C-B9A6-7D93BEA44CBE}" type="pres">
      <dgm:prSet presAssocID="{897644E2-9501-7549-B3A7-18CCF72C75A2}" presName="background3" presStyleLbl="node3" presStyleIdx="0" presStyleCnt="2"/>
      <dgm:spPr/>
    </dgm:pt>
    <dgm:pt modelId="{774833A9-2A8F-0644-898B-926ECE3E77D7}" type="pres">
      <dgm:prSet presAssocID="{897644E2-9501-7549-B3A7-18CCF72C75A2}" presName="text3" presStyleLbl="fgAcc3" presStyleIdx="0" presStyleCnt="2" custScaleX="143774" custScaleY="73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2C471A-19F1-3D44-8FA7-51A3A1683429}" type="pres">
      <dgm:prSet presAssocID="{897644E2-9501-7549-B3A7-18CCF72C75A2}" presName="hierChild4" presStyleCnt="0"/>
      <dgm:spPr/>
    </dgm:pt>
    <dgm:pt modelId="{E5D85264-4DB8-3A46-9B47-3CEC490215B9}" type="pres">
      <dgm:prSet presAssocID="{CBFDBA5A-B5DE-4D43-A877-5D6A6CE41588}" presName="Name10" presStyleLbl="parChTrans1D2" presStyleIdx="1" presStyleCnt="2"/>
      <dgm:spPr/>
      <dgm:t>
        <a:bodyPr/>
        <a:lstStyle/>
        <a:p>
          <a:endParaRPr lang="en-US"/>
        </a:p>
      </dgm:t>
    </dgm:pt>
    <dgm:pt modelId="{86ED9F71-2CA3-6E4C-A720-E6D8A32FE8E8}" type="pres">
      <dgm:prSet presAssocID="{73FD15D3-ECA8-DE4E-9617-6A0BBCCCD13A}" presName="hierRoot2" presStyleCnt="0"/>
      <dgm:spPr/>
    </dgm:pt>
    <dgm:pt modelId="{F143F7DA-5834-9545-B6B1-F2194E80B380}" type="pres">
      <dgm:prSet presAssocID="{73FD15D3-ECA8-DE4E-9617-6A0BBCCCD13A}" presName="composite2" presStyleCnt="0"/>
      <dgm:spPr/>
    </dgm:pt>
    <dgm:pt modelId="{EAE56DE5-6793-924A-861F-79C00DB6430C}" type="pres">
      <dgm:prSet presAssocID="{73FD15D3-ECA8-DE4E-9617-6A0BBCCCD13A}" presName="background2" presStyleLbl="node2" presStyleIdx="1" presStyleCnt="2"/>
      <dgm:spPr/>
    </dgm:pt>
    <dgm:pt modelId="{35C3AA47-B0D5-DE40-9749-742160046271}" type="pres">
      <dgm:prSet presAssocID="{73FD15D3-ECA8-DE4E-9617-6A0BBCCCD13A}" presName="text2" presStyleLbl="fgAcc2" presStyleIdx="1" presStyleCnt="2" custScaleX="152273" custScaleY="735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83EDDB-5161-FA43-986B-BD0F71B3141F}" type="pres">
      <dgm:prSet presAssocID="{73FD15D3-ECA8-DE4E-9617-6A0BBCCCD13A}" presName="hierChild3" presStyleCnt="0"/>
      <dgm:spPr/>
    </dgm:pt>
    <dgm:pt modelId="{0C112D4C-B317-794F-8100-7568DB19D71B}" type="pres">
      <dgm:prSet presAssocID="{EFCEBEC4-8B68-DE4D-9B37-69F4F48F5335}" presName="Name17" presStyleLbl="parChTrans1D3" presStyleIdx="1" presStyleCnt="2"/>
      <dgm:spPr/>
      <dgm:t>
        <a:bodyPr/>
        <a:lstStyle/>
        <a:p>
          <a:endParaRPr lang="en-US"/>
        </a:p>
      </dgm:t>
    </dgm:pt>
    <dgm:pt modelId="{EC6EDADD-FF24-2543-BA93-58278E32FFF5}" type="pres">
      <dgm:prSet presAssocID="{EA6A04DF-B5E7-564F-825A-31FE917EE0F2}" presName="hierRoot3" presStyleCnt="0"/>
      <dgm:spPr/>
    </dgm:pt>
    <dgm:pt modelId="{58023C39-98FC-764C-B660-D8AF49CD281C}" type="pres">
      <dgm:prSet presAssocID="{EA6A04DF-B5E7-564F-825A-31FE917EE0F2}" presName="composite3" presStyleCnt="0"/>
      <dgm:spPr/>
    </dgm:pt>
    <dgm:pt modelId="{B146B6CF-3B38-A34C-ACCF-891773B22F45}" type="pres">
      <dgm:prSet presAssocID="{EA6A04DF-B5E7-564F-825A-31FE917EE0F2}" presName="background3" presStyleLbl="node3" presStyleIdx="1" presStyleCnt="2"/>
      <dgm:spPr/>
    </dgm:pt>
    <dgm:pt modelId="{BA479C64-728B-F14C-8B6B-6E43806750CC}" type="pres">
      <dgm:prSet presAssocID="{EA6A04DF-B5E7-564F-825A-31FE917EE0F2}" presName="text3" presStyleLbl="fgAcc3" presStyleIdx="1" presStyleCnt="2" custScaleX="144350" custScaleY="7356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11FED6-A1BB-5041-A108-5AAEEC730CC9}" type="pres">
      <dgm:prSet presAssocID="{EA6A04DF-B5E7-564F-825A-31FE917EE0F2}" presName="hierChild4" presStyleCnt="0"/>
      <dgm:spPr/>
    </dgm:pt>
  </dgm:ptLst>
  <dgm:cxnLst>
    <dgm:cxn modelId="{0977AFBC-1CA9-7F4D-A005-505B247D4A2E}" type="presOf" srcId="{C273463D-CB83-5A47-B11C-1B42D7FF284E}" destId="{2081D9D2-EF09-F544-8219-DBE6AAA02E46}" srcOrd="0" destOrd="0" presId="urn:microsoft.com/office/officeart/2005/8/layout/hierarchy1"/>
    <dgm:cxn modelId="{E6574B49-35DF-A241-8A7B-45DDFAA9D545}" type="presOf" srcId="{EA6A04DF-B5E7-564F-825A-31FE917EE0F2}" destId="{BA479C64-728B-F14C-8B6B-6E43806750CC}" srcOrd="0" destOrd="0" presId="urn:microsoft.com/office/officeart/2005/8/layout/hierarchy1"/>
    <dgm:cxn modelId="{BCF1B459-1223-4748-A7AB-5858668344B6}" type="presOf" srcId="{41BBCDC5-840B-7D43-8E2B-BA70B024B505}" destId="{7517668E-84C9-3F48-B895-041C52B84730}" srcOrd="0" destOrd="0" presId="urn:microsoft.com/office/officeart/2005/8/layout/hierarchy1"/>
    <dgm:cxn modelId="{16E9B71D-15B1-5A4B-905C-2FAE126E5A77}" type="presOf" srcId="{EEA9A1FC-E83B-2140-BB02-331CC858DE3F}" destId="{836AAEFC-BFD1-D642-A7C6-506D82983312}" srcOrd="0" destOrd="0" presId="urn:microsoft.com/office/officeart/2005/8/layout/hierarchy1"/>
    <dgm:cxn modelId="{028EE19D-A341-DE45-8CD8-4960EA69CE12}" srcId="{2963857E-8814-904B-95E9-F765DDC44783}" destId="{EEA9A1FC-E83B-2140-BB02-331CC858DE3F}" srcOrd="0" destOrd="0" parTransId="{41BBCDC5-840B-7D43-8E2B-BA70B024B505}" sibTransId="{A5ACB025-EE93-1045-8D8E-A59ABBE60A60}"/>
    <dgm:cxn modelId="{EAC8438F-B104-2F42-8FCB-33C65E7D5347}" type="presOf" srcId="{EFCEBEC4-8B68-DE4D-9B37-69F4F48F5335}" destId="{0C112D4C-B317-794F-8100-7568DB19D71B}" srcOrd="0" destOrd="0" presId="urn:microsoft.com/office/officeart/2005/8/layout/hierarchy1"/>
    <dgm:cxn modelId="{901E1B44-F03F-0945-9C79-8581702E6495}" type="presOf" srcId="{1E391796-73EB-C742-A9C9-89991315E865}" destId="{377F6360-B1C7-CC44-90DD-4A96440EAB07}" srcOrd="0" destOrd="0" presId="urn:microsoft.com/office/officeart/2005/8/layout/hierarchy1"/>
    <dgm:cxn modelId="{90201766-FBD1-344B-83A7-429AAB454B30}" srcId="{1E391796-73EB-C742-A9C9-89991315E865}" destId="{2963857E-8814-904B-95E9-F765DDC44783}" srcOrd="0" destOrd="0" parTransId="{EB7C8AC4-0FA9-7C40-844F-D05031EA92D5}" sibTransId="{8C5CB8A0-3025-9E40-9403-FC3159909BFE}"/>
    <dgm:cxn modelId="{D0837980-CD96-424F-90C6-396C4AB07CAB}" type="presOf" srcId="{2963857E-8814-904B-95E9-F765DDC44783}" destId="{E581DB18-1F4A-3748-8141-52D492AC86B5}" srcOrd="0" destOrd="0" presId="urn:microsoft.com/office/officeart/2005/8/layout/hierarchy1"/>
    <dgm:cxn modelId="{4E02D4F4-6B17-864A-9033-4C2B9DC864DC}" srcId="{73FD15D3-ECA8-DE4E-9617-6A0BBCCCD13A}" destId="{EA6A04DF-B5E7-564F-825A-31FE917EE0F2}" srcOrd="0" destOrd="0" parTransId="{EFCEBEC4-8B68-DE4D-9B37-69F4F48F5335}" sibTransId="{59D32CC8-6947-E845-BB70-AFF9A19110F2}"/>
    <dgm:cxn modelId="{7FFCDC93-1FAD-A04B-9EDE-670A5C64D1AD}" type="presOf" srcId="{CBFDBA5A-B5DE-4D43-A877-5D6A6CE41588}" destId="{E5D85264-4DB8-3A46-9B47-3CEC490215B9}" srcOrd="0" destOrd="0" presId="urn:microsoft.com/office/officeart/2005/8/layout/hierarchy1"/>
    <dgm:cxn modelId="{21A9033A-685A-F94D-BC77-829D79A38339}" srcId="{EEA9A1FC-E83B-2140-BB02-331CC858DE3F}" destId="{897644E2-9501-7549-B3A7-18CCF72C75A2}" srcOrd="0" destOrd="0" parTransId="{C273463D-CB83-5A47-B11C-1B42D7FF284E}" sibTransId="{774785DF-B6C5-F548-A1B4-E94B84847147}"/>
    <dgm:cxn modelId="{BDA33B37-8DED-614A-AB6A-5A83CAF3AEF7}" srcId="{2963857E-8814-904B-95E9-F765DDC44783}" destId="{73FD15D3-ECA8-DE4E-9617-6A0BBCCCD13A}" srcOrd="1" destOrd="0" parTransId="{CBFDBA5A-B5DE-4D43-A877-5D6A6CE41588}" sibTransId="{66C513E0-DE41-DC44-9663-055F2D604120}"/>
    <dgm:cxn modelId="{57DD530A-359F-904D-B005-A82022D32EB2}" type="presOf" srcId="{897644E2-9501-7549-B3A7-18CCF72C75A2}" destId="{774833A9-2A8F-0644-898B-926ECE3E77D7}" srcOrd="0" destOrd="0" presId="urn:microsoft.com/office/officeart/2005/8/layout/hierarchy1"/>
    <dgm:cxn modelId="{2F76D215-2180-4840-99D3-16936E610C46}" type="presOf" srcId="{73FD15D3-ECA8-DE4E-9617-6A0BBCCCD13A}" destId="{35C3AA47-B0D5-DE40-9749-742160046271}" srcOrd="0" destOrd="0" presId="urn:microsoft.com/office/officeart/2005/8/layout/hierarchy1"/>
    <dgm:cxn modelId="{5ECADD00-6582-8F44-83BA-997B73110E18}" type="presParOf" srcId="{377F6360-B1C7-CC44-90DD-4A96440EAB07}" destId="{648FCD54-7FA1-8342-8AF8-6B82933D77F3}" srcOrd="0" destOrd="0" presId="urn:microsoft.com/office/officeart/2005/8/layout/hierarchy1"/>
    <dgm:cxn modelId="{1DE7C932-001F-344E-9016-0AC04B835336}" type="presParOf" srcId="{648FCD54-7FA1-8342-8AF8-6B82933D77F3}" destId="{FE2BDA15-E59E-104F-9470-1C5D40C7199B}" srcOrd="0" destOrd="0" presId="urn:microsoft.com/office/officeart/2005/8/layout/hierarchy1"/>
    <dgm:cxn modelId="{6FBB31CA-7C90-FE42-8603-26A80FB0C3FB}" type="presParOf" srcId="{FE2BDA15-E59E-104F-9470-1C5D40C7199B}" destId="{055A02CC-36C1-F44E-92FB-60237A327B8F}" srcOrd="0" destOrd="0" presId="urn:microsoft.com/office/officeart/2005/8/layout/hierarchy1"/>
    <dgm:cxn modelId="{B60E460F-672A-BD44-92CE-C6A9209A06D6}" type="presParOf" srcId="{FE2BDA15-E59E-104F-9470-1C5D40C7199B}" destId="{E581DB18-1F4A-3748-8141-52D492AC86B5}" srcOrd="1" destOrd="0" presId="urn:microsoft.com/office/officeart/2005/8/layout/hierarchy1"/>
    <dgm:cxn modelId="{22E7468D-97B1-F54E-9BDF-9AC06E1E96D1}" type="presParOf" srcId="{648FCD54-7FA1-8342-8AF8-6B82933D77F3}" destId="{2A74B518-8589-8248-BEFF-28CD90154876}" srcOrd="1" destOrd="0" presId="urn:microsoft.com/office/officeart/2005/8/layout/hierarchy1"/>
    <dgm:cxn modelId="{C629B1D5-8D76-2449-94E2-9CC0F6FC4008}" type="presParOf" srcId="{2A74B518-8589-8248-BEFF-28CD90154876}" destId="{7517668E-84C9-3F48-B895-041C52B84730}" srcOrd="0" destOrd="0" presId="urn:microsoft.com/office/officeart/2005/8/layout/hierarchy1"/>
    <dgm:cxn modelId="{7CDB8573-1D9F-654E-B264-F848EB277B45}" type="presParOf" srcId="{2A74B518-8589-8248-BEFF-28CD90154876}" destId="{1B0A0E1D-CDD0-464E-BFC5-00AD8FED5B6F}" srcOrd="1" destOrd="0" presId="urn:microsoft.com/office/officeart/2005/8/layout/hierarchy1"/>
    <dgm:cxn modelId="{0341DFA4-D85A-3A4E-8C09-2EA446A18F1E}" type="presParOf" srcId="{1B0A0E1D-CDD0-464E-BFC5-00AD8FED5B6F}" destId="{C759EE56-7B9C-D449-9E2B-DCEF716C110C}" srcOrd="0" destOrd="0" presId="urn:microsoft.com/office/officeart/2005/8/layout/hierarchy1"/>
    <dgm:cxn modelId="{9FAAF793-9157-D84B-AAF7-8DCEC5E26809}" type="presParOf" srcId="{C759EE56-7B9C-D449-9E2B-DCEF716C110C}" destId="{E8FDD413-78E5-6A42-95AE-548CA838C05F}" srcOrd="0" destOrd="0" presId="urn:microsoft.com/office/officeart/2005/8/layout/hierarchy1"/>
    <dgm:cxn modelId="{9A4743F9-BB25-5149-B41D-243A0D705854}" type="presParOf" srcId="{C759EE56-7B9C-D449-9E2B-DCEF716C110C}" destId="{836AAEFC-BFD1-D642-A7C6-506D82983312}" srcOrd="1" destOrd="0" presId="urn:microsoft.com/office/officeart/2005/8/layout/hierarchy1"/>
    <dgm:cxn modelId="{002B4181-733C-FA4E-A7D6-6D31FD52DA33}" type="presParOf" srcId="{1B0A0E1D-CDD0-464E-BFC5-00AD8FED5B6F}" destId="{3F9BDD65-10FA-114F-BB3D-2729E9BEE284}" srcOrd="1" destOrd="0" presId="urn:microsoft.com/office/officeart/2005/8/layout/hierarchy1"/>
    <dgm:cxn modelId="{7287254E-F82E-934A-9965-AC4EBF4F9FF0}" type="presParOf" srcId="{3F9BDD65-10FA-114F-BB3D-2729E9BEE284}" destId="{2081D9D2-EF09-F544-8219-DBE6AAA02E46}" srcOrd="0" destOrd="0" presId="urn:microsoft.com/office/officeart/2005/8/layout/hierarchy1"/>
    <dgm:cxn modelId="{C7EE47B4-610E-9F45-8128-E7EFEF4E7EE4}" type="presParOf" srcId="{3F9BDD65-10FA-114F-BB3D-2729E9BEE284}" destId="{22557FFB-2B39-304A-9FDB-696287327BEC}" srcOrd="1" destOrd="0" presId="urn:microsoft.com/office/officeart/2005/8/layout/hierarchy1"/>
    <dgm:cxn modelId="{D46B3C6C-9636-3C42-AEBB-C60947C92082}" type="presParOf" srcId="{22557FFB-2B39-304A-9FDB-696287327BEC}" destId="{2F7EC38E-13C3-F846-BFF6-E621E08BDF90}" srcOrd="0" destOrd="0" presId="urn:microsoft.com/office/officeart/2005/8/layout/hierarchy1"/>
    <dgm:cxn modelId="{48436AE0-0CE9-1C42-8CA3-EE9CBB732FDA}" type="presParOf" srcId="{2F7EC38E-13C3-F846-BFF6-E621E08BDF90}" destId="{C6C63366-C493-AE4C-B9A6-7D93BEA44CBE}" srcOrd="0" destOrd="0" presId="urn:microsoft.com/office/officeart/2005/8/layout/hierarchy1"/>
    <dgm:cxn modelId="{A3869E22-4719-BA43-863A-444A10766284}" type="presParOf" srcId="{2F7EC38E-13C3-F846-BFF6-E621E08BDF90}" destId="{774833A9-2A8F-0644-898B-926ECE3E77D7}" srcOrd="1" destOrd="0" presId="urn:microsoft.com/office/officeart/2005/8/layout/hierarchy1"/>
    <dgm:cxn modelId="{63232D5C-BC54-6A43-9D16-C158FFA4B71C}" type="presParOf" srcId="{22557FFB-2B39-304A-9FDB-696287327BEC}" destId="{412C471A-19F1-3D44-8FA7-51A3A1683429}" srcOrd="1" destOrd="0" presId="urn:microsoft.com/office/officeart/2005/8/layout/hierarchy1"/>
    <dgm:cxn modelId="{7315F567-2E10-4B46-8553-596B16363D9A}" type="presParOf" srcId="{2A74B518-8589-8248-BEFF-28CD90154876}" destId="{E5D85264-4DB8-3A46-9B47-3CEC490215B9}" srcOrd="2" destOrd="0" presId="urn:microsoft.com/office/officeart/2005/8/layout/hierarchy1"/>
    <dgm:cxn modelId="{D3F61B24-F2FE-6A42-BD1E-76BC36B9A66A}" type="presParOf" srcId="{2A74B518-8589-8248-BEFF-28CD90154876}" destId="{86ED9F71-2CA3-6E4C-A720-E6D8A32FE8E8}" srcOrd="3" destOrd="0" presId="urn:microsoft.com/office/officeart/2005/8/layout/hierarchy1"/>
    <dgm:cxn modelId="{A3AF9358-9E75-9A44-B123-D666C1DA49D1}" type="presParOf" srcId="{86ED9F71-2CA3-6E4C-A720-E6D8A32FE8E8}" destId="{F143F7DA-5834-9545-B6B1-F2194E80B380}" srcOrd="0" destOrd="0" presId="urn:microsoft.com/office/officeart/2005/8/layout/hierarchy1"/>
    <dgm:cxn modelId="{9312B6E6-59C2-5A4D-AEFB-B67A18CE14D8}" type="presParOf" srcId="{F143F7DA-5834-9545-B6B1-F2194E80B380}" destId="{EAE56DE5-6793-924A-861F-79C00DB6430C}" srcOrd="0" destOrd="0" presId="urn:microsoft.com/office/officeart/2005/8/layout/hierarchy1"/>
    <dgm:cxn modelId="{1560AEEF-03EC-B14A-B798-DC51C44EC07A}" type="presParOf" srcId="{F143F7DA-5834-9545-B6B1-F2194E80B380}" destId="{35C3AA47-B0D5-DE40-9749-742160046271}" srcOrd="1" destOrd="0" presId="urn:microsoft.com/office/officeart/2005/8/layout/hierarchy1"/>
    <dgm:cxn modelId="{7F0ABDEB-1CF0-1E4B-8095-8B4DC83456B5}" type="presParOf" srcId="{86ED9F71-2CA3-6E4C-A720-E6D8A32FE8E8}" destId="{1383EDDB-5161-FA43-986B-BD0F71B3141F}" srcOrd="1" destOrd="0" presId="urn:microsoft.com/office/officeart/2005/8/layout/hierarchy1"/>
    <dgm:cxn modelId="{69D213A3-0595-AE41-AA7A-7B0AD4F9F96B}" type="presParOf" srcId="{1383EDDB-5161-FA43-986B-BD0F71B3141F}" destId="{0C112D4C-B317-794F-8100-7568DB19D71B}" srcOrd="0" destOrd="0" presId="urn:microsoft.com/office/officeart/2005/8/layout/hierarchy1"/>
    <dgm:cxn modelId="{5AF8FE9B-8D92-4545-A8BF-B48C58D2922B}" type="presParOf" srcId="{1383EDDB-5161-FA43-986B-BD0F71B3141F}" destId="{EC6EDADD-FF24-2543-BA93-58278E32FFF5}" srcOrd="1" destOrd="0" presId="urn:microsoft.com/office/officeart/2005/8/layout/hierarchy1"/>
    <dgm:cxn modelId="{6E93D0C6-D8EF-184D-9401-28DE4FEF6646}" type="presParOf" srcId="{EC6EDADD-FF24-2543-BA93-58278E32FFF5}" destId="{58023C39-98FC-764C-B660-D8AF49CD281C}" srcOrd="0" destOrd="0" presId="urn:microsoft.com/office/officeart/2005/8/layout/hierarchy1"/>
    <dgm:cxn modelId="{D58067C9-72FB-774D-AC18-F461D62D6C4E}" type="presParOf" srcId="{58023C39-98FC-764C-B660-D8AF49CD281C}" destId="{B146B6CF-3B38-A34C-ACCF-891773B22F45}" srcOrd="0" destOrd="0" presId="urn:microsoft.com/office/officeart/2005/8/layout/hierarchy1"/>
    <dgm:cxn modelId="{7F3B0C8E-5E6D-1A41-A936-51A3061740CD}" type="presParOf" srcId="{58023C39-98FC-764C-B660-D8AF49CD281C}" destId="{BA479C64-728B-F14C-8B6B-6E43806750CC}" srcOrd="1" destOrd="0" presId="urn:microsoft.com/office/officeart/2005/8/layout/hierarchy1"/>
    <dgm:cxn modelId="{CE7E270D-1F98-B64E-8983-D14E223CCD19}" type="presParOf" srcId="{EC6EDADD-FF24-2543-BA93-58278E32FFF5}" destId="{C211FED6-A1BB-5041-A108-5AAEEC730CC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1BB7B9E-45D0-4310-B272-C8798051CF8D}" type="doc">
      <dgm:prSet loTypeId="urn:microsoft.com/office/officeart/2005/8/layout/hierarchy6" loCatId="hierarchy" qsTypeId="urn:microsoft.com/office/officeart/2005/8/quickstyle/3d8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7D36BDA6-5266-4F2B-BEC6-47A35571821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i="0" dirty="0">
              <a:solidFill>
                <a:schemeClr val="tx1"/>
              </a:solidFill>
              <a:latin typeface="Arial Rounded MT Bold" panose="020F0704030504030204" pitchFamily="34" charset="77"/>
            </a:rPr>
            <a:t>Recognition Criteria</a:t>
          </a:r>
        </a:p>
      </dgm:t>
    </dgm:pt>
    <dgm:pt modelId="{AC4516AC-D3D3-48F3-8957-37D5BBFA1AA8}" type="parTrans" cxnId="{5AECE51F-684C-4D74-B95B-439EB51912A8}">
      <dgm:prSet/>
      <dgm:spPr/>
      <dgm:t>
        <a:bodyPr/>
        <a:lstStyle/>
        <a:p>
          <a:endParaRPr lang="en-US" sz="1200" b="0" i="0">
            <a:latin typeface="Arial Rounded MT Bold" panose="020F0704030504030204" pitchFamily="34" charset="77"/>
          </a:endParaRPr>
        </a:p>
      </dgm:t>
    </dgm:pt>
    <dgm:pt modelId="{2992EC7E-CACB-4CDC-8000-9153BCAD70C3}" type="sibTrans" cxnId="{5AECE51F-684C-4D74-B95B-439EB51912A8}">
      <dgm:prSet/>
      <dgm:spPr/>
      <dgm:t>
        <a:bodyPr/>
        <a:lstStyle/>
        <a:p>
          <a:endParaRPr lang="en-US" sz="1200" b="0" i="0">
            <a:latin typeface="Arial Rounded MT Bold" panose="020F0704030504030204" pitchFamily="34" charset="77"/>
          </a:endParaRPr>
        </a:p>
      </dgm:t>
    </dgm:pt>
    <dgm:pt modelId="{3F95240D-B1DB-41D6-AA77-A5A4959CA5B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Arial Rounded MT Bold" panose="020F0704030504030204" pitchFamily="34" charset="77"/>
            </a:rPr>
            <a:t>probable future economic benefit will flow</a:t>
          </a:r>
          <a:r>
            <a:rPr lang="en-US" sz="1800" b="1" i="0" dirty="0">
              <a:solidFill>
                <a:schemeClr val="tx1"/>
              </a:solidFill>
              <a:latin typeface="Arial Rounded MT Bold" panose="020F0704030504030204" pitchFamily="34" charset="77"/>
            </a:rPr>
            <a:t> </a:t>
          </a:r>
          <a:r>
            <a:rPr lang="en-US" sz="1800" b="1" i="0" dirty="0">
              <a:solidFill>
                <a:srgbClr val="0070C0"/>
              </a:solidFill>
              <a:latin typeface="Arial Rounded MT Bold" panose="020F0704030504030204" pitchFamily="34" charset="77"/>
            </a:rPr>
            <a:t>to</a:t>
          </a:r>
          <a:r>
            <a:rPr lang="en-US" sz="1800" b="1" i="0" dirty="0">
              <a:solidFill>
                <a:srgbClr val="FF0000"/>
              </a:solidFill>
              <a:latin typeface="Arial Rounded MT Bold" panose="020F0704030504030204" pitchFamily="34" charset="77"/>
            </a:rPr>
            <a:t> </a:t>
          </a:r>
          <a:r>
            <a:rPr lang="en-US" sz="1800" b="0" i="0" dirty="0">
              <a:solidFill>
                <a:schemeClr val="tx1"/>
              </a:solidFill>
              <a:latin typeface="Arial Rounded MT Bold" panose="020F0704030504030204" pitchFamily="34" charset="77"/>
            </a:rPr>
            <a:t>or</a:t>
          </a:r>
          <a:r>
            <a:rPr lang="en-US" sz="1800" b="0" i="0" dirty="0">
              <a:latin typeface="Arial Rounded MT Bold" panose="020F0704030504030204" pitchFamily="34" charset="77"/>
            </a:rPr>
            <a:t> </a:t>
          </a:r>
          <a:r>
            <a:rPr lang="en-US" sz="1800" b="1" i="0" dirty="0">
              <a:solidFill>
                <a:srgbClr val="0070C0"/>
              </a:solidFill>
              <a:latin typeface="Arial Rounded MT Bold" panose="020F0704030504030204" pitchFamily="34" charset="77"/>
            </a:rPr>
            <a:t>from</a:t>
          </a:r>
          <a:r>
            <a:rPr lang="en-US" sz="1800" b="0" i="0" dirty="0">
              <a:latin typeface="Arial Rounded MT Bold" panose="020F0704030504030204" pitchFamily="34" charset="77"/>
            </a:rPr>
            <a:t> </a:t>
          </a:r>
          <a:r>
            <a:rPr lang="en-US" sz="1800" b="0" i="0" dirty="0">
              <a:solidFill>
                <a:schemeClr val="tx1"/>
              </a:solidFill>
              <a:latin typeface="Arial Rounded MT Bold" panose="020F0704030504030204" pitchFamily="34" charset="77"/>
            </a:rPr>
            <a:t>the entity; and</a:t>
          </a:r>
        </a:p>
      </dgm:t>
    </dgm:pt>
    <dgm:pt modelId="{6D65898C-864F-454F-93F7-91ACF100579C}" type="parTrans" cxnId="{00DB5699-658A-46C9-A20F-27BEC2973692}">
      <dgm:prSet/>
      <dgm:spPr/>
      <dgm:t>
        <a:bodyPr/>
        <a:lstStyle/>
        <a:p>
          <a:endParaRPr lang="en-US" sz="1200" b="0" i="0">
            <a:latin typeface="Arial Rounded MT Bold" panose="020F0704030504030204" pitchFamily="34" charset="77"/>
          </a:endParaRPr>
        </a:p>
      </dgm:t>
    </dgm:pt>
    <dgm:pt modelId="{FF1632E6-759B-4596-A0AD-114EDC471523}" type="sibTrans" cxnId="{00DB5699-658A-46C9-A20F-27BEC2973692}">
      <dgm:prSet/>
      <dgm:spPr/>
      <dgm:t>
        <a:bodyPr/>
        <a:lstStyle/>
        <a:p>
          <a:endParaRPr lang="en-US" sz="1200" b="0" i="0">
            <a:latin typeface="Arial Rounded MT Bold" panose="020F0704030504030204" pitchFamily="34" charset="77"/>
          </a:endParaRPr>
        </a:p>
      </dgm:t>
    </dgm:pt>
    <dgm:pt modelId="{3BCB5644-FCFD-4AF4-A7A4-0B5171660E9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b="0" i="0" dirty="0">
              <a:solidFill>
                <a:schemeClr val="tx1"/>
              </a:solidFill>
              <a:latin typeface="Arial Rounded MT Bold" panose="020F0704030504030204" pitchFamily="34" charset="77"/>
            </a:rPr>
            <a:t>cost or value can be measured with reliability</a:t>
          </a:r>
        </a:p>
      </dgm:t>
    </dgm:pt>
    <dgm:pt modelId="{CD93E03D-E665-4B6C-83AB-B6A5A4F2F6DA}" type="parTrans" cxnId="{42B6C999-952B-4780-9C9D-F13730652317}">
      <dgm:prSet/>
      <dgm:spPr/>
      <dgm:t>
        <a:bodyPr/>
        <a:lstStyle/>
        <a:p>
          <a:endParaRPr lang="en-US" sz="1200" b="0" i="0">
            <a:latin typeface="Arial Rounded MT Bold" panose="020F0704030504030204" pitchFamily="34" charset="77"/>
          </a:endParaRPr>
        </a:p>
      </dgm:t>
    </dgm:pt>
    <dgm:pt modelId="{6A49F29F-A418-4786-BBEF-7BCE14B5716F}" type="sibTrans" cxnId="{42B6C999-952B-4780-9C9D-F13730652317}">
      <dgm:prSet/>
      <dgm:spPr/>
      <dgm:t>
        <a:bodyPr/>
        <a:lstStyle/>
        <a:p>
          <a:endParaRPr lang="en-US" sz="1200" b="0" i="0">
            <a:latin typeface="Arial Rounded MT Bold" panose="020F0704030504030204" pitchFamily="34" charset="77"/>
          </a:endParaRPr>
        </a:p>
      </dgm:t>
    </dgm:pt>
    <dgm:pt modelId="{4578C347-476F-4264-BC66-7740623CBD77}" type="pres">
      <dgm:prSet presAssocID="{E1BB7B9E-45D0-4310-B272-C8798051CF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6B5AB-09E7-49FE-8633-C413E3E60156}" type="pres">
      <dgm:prSet presAssocID="{E1BB7B9E-45D0-4310-B272-C8798051CF8D}" presName="hierFlow" presStyleCnt="0"/>
      <dgm:spPr/>
    </dgm:pt>
    <dgm:pt modelId="{EA102D89-9FCD-4C5D-87D2-D1D26DFE5470}" type="pres">
      <dgm:prSet presAssocID="{E1BB7B9E-45D0-4310-B272-C8798051CF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BCF808-0D4F-4BEC-9649-E3F8AABAD1E6}" type="pres">
      <dgm:prSet presAssocID="{7D36BDA6-5266-4F2B-BEC6-47A355718213}" presName="Name14" presStyleCnt="0"/>
      <dgm:spPr/>
    </dgm:pt>
    <dgm:pt modelId="{0E0D8951-BF97-429B-BE58-A71E57982D3F}" type="pres">
      <dgm:prSet presAssocID="{7D36BDA6-5266-4F2B-BEC6-47A355718213}" presName="level1Shape" presStyleLbl="node0" presStyleIdx="0" presStyleCnt="1" custScaleX="284565" custLinFactY="-72500" custLinFactNeighborX="-25645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EE0FE-9506-4531-8691-541324C257D4}" type="pres">
      <dgm:prSet presAssocID="{7D36BDA6-5266-4F2B-BEC6-47A355718213}" presName="hierChild2" presStyleCnt="0"/>
      <dgm:spPr/>
    </dgm:pt>
    <dgm:pt modelId="{DF0E68C0-A1FA-4FBC-AA47-870E4B2074D6}" type="pres">
      <dgm:prSet presAssocID="{6D65898C-864F-454F-93F7-91ACF100579C}" presName="Name19" presStyleLbl="parChTrans1D2" presStyleIdx="0" presStyleCnt="2"/>
      <dgm:spPr/>
      <dgm:t>
        <a:bodyPr/>
        <a:lstStyle/>
        <a:p>
          <a:endParaRPr lang="en-US"/>
        </a:p>
      </dgm:t>
    </dgm:pt>
    <dgm:pt modelId="{08EC47BF-BFB4-4CF0-86F8-323167C73564}" type="pres">
      <dgm:prSet presAssocID="{3F95240D-B1DB-41D6-AA77-A5A4959CA5B3}" presName="Name21" presStyleCnt="0"/>
      <dgm:spPr/>
    </dgm:pt>
    <dgm:pt modelId="{69FF4FD6-0C71-4076-BBCF-77ABAAAB9E86}" type="pres">
      <dgm:prSet presAssocID="{3F95240D-B1DB-41D6-AA77-A5A4959CA5B3}" presName="level2Shape" presStyleLbl="node2" presStyleIdx="0" presStyleCnt="2" custScaleX="308689" custScaleY="300593" custLinFactNeighborX="8940" custLinFactNeighborY="-24936"/>
      <dgm:spPr/>
      <dgm:t>
        <a:bodyPr/>
        <a:lstStyle/>
        <a:p>
          <a:endParaRPr lang="en-US"/>
        </a:p>
      </dgm:t>
    </dgm:pt>
    <dgm:pt modelId="{4F575A15-BA7A-4B83-AD9E-265EA7421AEF}" type="pres">
      <dgm:prSet presAssocID="{3F95240D-B1DB-41D6-AA77-A5A4959CA5B3}" presName="hierChild3" presStyleCnt="0"/>
      <dgm:spPr/>
    </dgm:pt>
    <dgm:pt modelId="{B8FA1CB2-63B0-407A-A84C-0878324EE2C9}" type="pres">
      <dgm:prSet presAssocID="{CD93E03D-E665-4B6C-83AB-B6A5A4F2F6DA}" presName="Name19" presStyleLbl="parChTrans1D2" presStyleIdx="1" presStyleCnt="2"/>
      <dgm:spPr/>
      <dgm:t>
        <a:bodyPr/>
        <a:lstStyle/>
        <a:p>
          <a:endParaRPr lang="en-US"/>
        </a:p>
      </dgm:t>
    </dgm:pt>
    <dgm:pt modelId="{8C3DD27C-9636-4D2F-912E-EED8126CD0C1}" type="pres">
      <dgm:prSet presAssocID="{3BCB5644-FCFD-4AF4-A7A4-0B5171660E98}" presName="Name21" presStyleCnt="0"/>
      <dgm:spPr/>
    </dgm:pt>
    <dgm:pt modelId="{87D40812-24C4-468D-8CA7-D57338545ED3}" type="pres">
      <dgm:prSet presAssocID="{3BCB5644-FCFD-4AF4-A7A4-0B5171660E98}" presName="level2Shape" presStyleLbl="node2" presStyleIdx="1" presStyleCnt="2" custScaleX="325186" custScaleY="233795" custLinFactNeighborX="20954" custLinFactNeighborY="-23600"/>
      <dgm:spPr/>
      <dgm:t>
        <a:bodyPr/>
        <a:lstStyle/>
        <a:p>
          <a:endParaRPr lang="en-US"/>
        </a:p>
      </dgm:t>
    </dgm:pt>
    <dgm:pt modelId="{20E62F0D-B5DF-4C96-BE97-AB5FAB11892E}" type="pres">
      <dgm:prSet presAssocID="{3BCB5644-FCFD-4AF4-A7A4-0B5171660E98}" presName="hierChild3" presStyleCnt="0"/>
      <dgm:spPr/>
    </dgm:pt>
    <dgm:pt modelId="{E06A9B67-751E-4BE8-A635-DA2933CAF2E3}" type="pres">
      <dgm:prSet presAssocID="{E1BB7B9E-45D0-4310-B272-C8798051CF8D}" presName="bgShapesFlow" presStyleCnt="0"/>
      <dgm:spPr/>
    </dgm:pt>
  </dgm:ptLst>
  <dgm:cxnLst>
    <dgm:cxn modelId="{D49463BB-49C4-4C44-9288-A338AB952F54}" type="presOf" srcId="{3F95240D-B1DB-41D6-AA77-A5A4959CA5B3}" destId="{69FF4FD6-0C71-4076-BBCF-77ABAAAB9E86}" srcOrd="0" destOrd="0" presId="urn:microsoft.com/office/officeart/2005/8/layout/hierarchy6"/>
    <dgm:cxn modelId="{0A5124DF-4DAF-473B-8449-445F63D34CAB}" type="presOf" srcId="{CD93E03D-E665-4B6C-83AB-B6A5A4F2F6DA}" destId="{B8FA1CB2-63B0-407A-A84C-0878324EE2C9}" srcOrd="0" destOrd="0" presId="urn:microsoft.com/office/officeart/2005/8/layout/hierarchy6"/>
    <dgm:cxn modelId="{5AECE51F-684C-4D74-B95B-439EB51912A8}" srcId="{E1BB7B9E-45D0-4310-B272-C8798051CF8D}" destId="{7D36BDA6-5266-4F2B-BEC6-47A355718213}" srcOrd="0" destOrd="0" parTransId="{AC4516AC-D3D3-48F3-8957-37D5BBFA1AA8}" sibTransId="{2992EC7E-CACB-4CDC-8000-9153BCAD70C3}"/>
    <dgm:cxn modelId="{46C71124-4190-4F99-A69C-DC322DAF4873}" type="presOf" srcId="{7D36BDA6-5266-4F2B-BEC6-47A355718213}" destId="{0E0D8951-BF97-429B-BE58-A71E57982D3F}" srcOrd="0" destOrd="0" presId="urn:microsoft.com/office/officeart/2005/8/layout/hierarchy6"/>
    <dgm:cxn modelId="{CAAF3DCB-F843-4ABC-B44B-A6A360DC2828}" type="presOf" srcId="{E1BB7B9E-45D0-4310-B272-C8798051CF8D}" destId="{4578C347-476F-4264-BC66-7740623CBD77}" srcOrd="0" destOrd="0" presId="urn:microsoft.com/office/officeart/2005/8/layout/hierarchy6"/>
    <dgm:cxn modelId="{CF137E8C-E9D4-4AAE-B2C4-965662DAF005}" type="presOf" srcId="{3BCB5644-FCFD-4AF4-A7A4-0B5171660E98}" destId="{87D40812-24C4-468D-8CA7-D57338545ED3}" srcOrd="0" destOrd="0" presId="urn:microsoft.com/office/officeart/2005/8/layout/hierarchy6"/>
    <dgm:cxn modelId="{F37EE654-B9EA-4C93-BD31-A4A3076C05E4}" type="presOf" srcId="{6D65898C-864F-454F-93F7-91ACF100579C}" destId="{DF0E68C0-A1FA-4FBC-AA47-870E4B2074D6}" srcOrd="0" destOrd="0" presId="urn:microsoft.com/office/officeart/2005/8/layout/hierarchy6"/>
    <dgm:cxn modelId="{42B6C999-952B-4780-9C9D-F13730652317}" srcId="{7D36BDA6-5266-4F2B-BEC6-47A355718213}" destId="{3BCB5644-FCFD-4AF4-A7A4-0B5171660E98}" srcOrd="1" destOrd="0" parTransId="{CD93E03D-E665-4B6C-83AB-B6A5A4F2F6DA}" sibTransId="{6A49F29F-A418-4786-BBEF-7BCE14B5716F}"/>
    <dgm:cxn modelId="{00DB5699-658A-46C9-A20F-27BEC2973692}" srcId="{7D36BDA6-5266-4F2B-BEC6-47A355718213}" destId="{3F95240D-B1DB-41D6-AA77-A5A4959CA5B3}" srcOrd="0" destOrd="0" parTransId="{6D65898C-864F-454F-93F7-91ACF100579C}" sibTransId="{FF1632E6-759B-4596-A0AD-114EDC471523}"/>
    <dgm:cxn modelId="{02B37833-4D49-4FCD-86D6-391BE81E72EF}" type="presParOf" srcId="{4578C347-476F-4264-BC66-7740623CBD77}" destId="{3156B5AB-09E7-49FE-8633-C413E3E60156}" srcOrd="0" destOrd="0" presId="urn:microsoft.com/office/officeart/2005/8/layout/hierarchy6"/>
    <dgm:cxn modelId="{E97BE831-4BAF-4858-921F-75F9A1AFAA83}" type="presParOf" srcId="{3156B5AB-09E7-49FE-8633-C413E3E60156}" destId="{EA102D89-9FCD-4C5D-87D2-D1D26DFE5470}" srcOrd="0" destOrd="0" presId="urn:microsoft.com/office/officeart/2005/8/layout/hierarchy6"/>
    <dgm:cxn modelId="{CDEED3F7-B1A7-441E-A13F-7146185C1222}" type="presParOf" srcId="{EA102D89-9FCD-4C5D-87D2-D1D26DFE5470}" destId="{2BBCF808-0D4F-4BEC-9649-E3F8AABAD1E6}" srcOrd="0" destOrd="0" presId="urn:microsoft.com/office/officeart/2005/8/layout/hierarchy6"/>
    <dgm:cxn modelId="{41C9C666-F92C-451E-8892-3F3EFAD5A98B}" type="presParOf" srcId="{2BBCF808-0D4F-4BEC-9649-E3F8AABAD1E6}" destId="{0E0D8951-BF97-429B-BE58-A71E57982D3F}" srcOrd="0" destOrd="0" presId="urn:microsoft.com/office/officeart/2005/8/layout/hierarchy6"/>
    <dgm:cxn modelId="{7B5C2BAF-DACA-4BB0-AFB1-9FAEF5E1A676}" type="presParOf" srcId="{2BBCF808-0D4F-4BEC-9649-E3F8AABAD1E6}" destId="{B81EE0FE-9506-4531-8691-541324C257D4}" srcOrd="1" destOrd="0" presId="urn:microsoft.com/office/officeart/2005/8/layout/hierarchy6"/>
    <dgm:cxn modelId="{811D750A-9545-4D91-B78B-8AAAB3DC8439}" type="presParOf" srcId="{B81EE0FE-9506-4531-8691-541324C257D4}" destId="{DF0E68C0-A1FA-4FBC-AA47-870E4B2074D6}" srcOrd="0" destOrd="0" presId="urn:microsoft.com/office/officeart/2005/8/layout/hierarchy6"/>
    <dgm:cxn modelId="{8A0141AF-04E4-45FF-8879-FAC28894A126}" type="presParOf" srcId="{B81EE0FE-9506-4531-8691-541324C257D4}" destId="{08EC47BF-BFB4-4CF0-86F8-323167C73564}" srcOrd="1" destOrd="0" presId="urn:microsoft.com/office/officeart/2005/8/layout/hierarchy6"/>
    <dgm:cxn modelId="{3A1062AD-9648-4B15-A802-563A10BCBA79}" type="presParOf" srcId="{08EC47BF-BFB4-4CF0-86F8-323167C73564}" destId="{69FF4FD6-0C71-4076-BBCF-77ABAAAB9E86}" srcOrd="0" destOrd="0" presId="urn:microsoft.com/office/officeart/2005/8/layout/hierarchy6"/>
    <dgm:cxn modelId="{D9BFB7D6-FF57-4896-880B-8929309F27E6}" type="presParOf" srcId="{08EC47BF-BFB4-4CF0-86F8-323167C73564}" destId="{4F575A15-BA7A-4B83-AD9E-265EA7421AEF}" srcOrd="1" destOrd="0" presId="urn:microsoft.com/office/officeart/2005/8/layout/hierarchy6"/>
    <dgm:cxn modelId="{E39286EE-2350-4027-9CAA-56A52CC33391}" type="presParOf" srcId="{B81EE0FE-9506-4531-8691-541324C257D4}" destId="{B8FA1CB2-63B0-407A-A84C-0878324EE2C9}" srcOrd="2" destOrd="0" presId="urn:microsoft.com/office/officeart/2005/8/layout/hierarchy6"/>
    <dgm:cxn modelId="{80BB7E20-9611-42D4-AC35-34784D024CD3}" type="presParOf" srcId="{B81EE0FE-9506-4531-8691-541324C257D4}" destId="{8C3DD27C-9636-4D2F-912E-EED8126CD0C1}" srcOrd="3" destOrd="0" presId="urn:microsoft.com/office/officeart/2005/8/layout/hierarchy6"/>
    <dgm:cxn modelId="{52C87C2E-D393-48C1-BFF6-F8D808D42863}" type="presParOf" srcId="{8C3DD27C-9636-4D2F-912E-EED8126CD0C1}" destId="{87D40812-24C4-468D-8CA7-D57338545ED3}" srcOrd="0" destOrd="0" presId="urn:microsoft.com/office/officeart/2005/8/layout/hierarchy6"/>
    <dgm:cxn modelId="{C1BA4C55-F6D7-4443-8944-4D148A3D13CB}" type="presParOf" srcId="{8C3DD27C-9636-4D2F-912E-EED8126CD0C1}" destId="{20E62F0D-B5DF-4C96-BE97-AB5FAB11892E}" srcOrd="1" destOrd="0" presId="urn:microsoft.com/office/officeart/2005/8/layout/hierarchy6"/>
    <dgm:cxn modelId="{E16D5454-ABD1-4190-A5F4-AAB9EBEB9C63}" type="presParOf" srcId="{4578C347-476F-4264-BC66-7740623CBD77}" destId="{E06A9B67-751E-4BE8-A635-DA2933CAF2E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1BB7B9E-45D0-4310-B272-C8798051CF8D}" type="doc">
      <dgm:prSet loTypeId="urn:microsoft.com/office/officeart/2005/8/layout/hierarchy6" loCatId="hierarchy" qsTypeId="urn:microsoft.com/office/officeart/2005/8/quickstyle/3d2#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D36BDA6-5266-4F2B-BEC6-47A355718213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US" sz="1800" b="1" dirty="0">
              <a:solidFill>
                <a:schemeClr val="tx1"/>
              </a:solidFill>
              <a:latin typeface="Arial Rounded MT Bold" panose="020F0704030504030204" pitchFamily="34" charset="77"/>
            </a:rPr>
            <a:t>Measurement Bases</a:t>
          </a:r>
        </a:p>
      </dgm:t>
    </dgm:pt>
    <dgm:pt modelId="{AC4516AC-D3D3-48F3-8957-37D5BBFA1AA8}" type="parTrans" cxnId="{5AECE51F-684C-4D74-B95B-439EB51912A8}">
      <dgm:prSet/>
      <dgm:spPr/>
      <dgm:t>
        <a:bodyPr/>
        <a:lstStyle/>
        <a:p>
          <a:endParaRPr lang="en-US" sz="1800">
            <a:latin typeface="Arial Rounded MT Bold" panose="020F0704030504030204" pitchFamily="34" charset="77"/>
          </a:endParaRPr>
        </a:p>
      </dgm:t>
    </dgm:pt>
    <dgm:pt modelId="{2992EC7E-CACB-4CDC-8000-9153BCAD70C3}" type="sibTrans" cxnId="{5AECE51F-684C-4D74-B95B-439EB51912A8}">
      <dgm:prSet/>
      <dgm:spPr/>
      <dgm:t>
        <a:bodyPr/>
        <a:lstStyle/>
        <a:p>
          <a:endParaRPr lang="en-US" sz="1800">
            <a:latin typeface="Arial Rounded MT Bold" panose="020F0704030504030204" pitchFamily="34" charset="77"/>
          </a:endParaRPr>
        </a:p>
      </dgm:t>
    </dgm:pt>
    <dgm:pt modelId="{3F95240D-B1DB-41D6-AA77-A5A4959CA5B3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Historical </a:t>
          </a:r>
        </a:p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Cost</a:t>
          </a:r>
        </a:p>
      </dgm:t>
    </dgm:pt>
    <dgm:pt modelId="{6D65898C-864F-454F-93F7-91ACF100579C}" type="parTrans" cxnId="{00DB5699-658A-46C9-A20F-27BEC2973692}">
      <dgm:prSet/>
      <dgm:spPr/>
      <dgm:t>
        <a:bodyPr/>
        <a:lstStyle/>
        <a:p>
          <a:endParaRPr lang="en-US" sz="1800">
            <a:latin typeface="Arial Rounded MT Bold" panose="020F0704030504030204" pitchFamily="34" charset="77"/>
          </a:endParaRPr>
        </a:p>
      </dgm:t>
    </dgm:pt>
    <dgm:pt modelId="{FF1632E6-759B-4596-A0AD-114EDC471523}" type="sibTrans" cxnId="{00DB5699-658A-46C9-A20F-27BEC2973692}">
      <dgm:prSet/>
      <dgm:spPr/>
      <dgm:t>
        <a:bodyPr/>
        <a:lstStyle/>
        <a:p>
          <a:endParaRPr lang="en-US" sz="1800">
            <a:latin typeface="Arial Rounded MT Bold" panose="020F0704030504030204" pitchFamily="34" charset="77"/>
          </a:endParaRPr>
        </a:p>
      </dgm:t>
    </dgm:pt>
    <dgm:pt modelId="{3BCB5644-FCFD-4AF4-A7A4-0B5171660E98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Current </a:t>
          </a:r>
        </a:p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Cost</a:t>
          </a:r>
        </a:p>
      </dgm:t>
    </dgm:pt>
    <dgm:pt modelId="{CD93E03D-E665-4B6C-83AB-B6A5A4F2F6DA}" type="parTrans" cxnId="{42B6C999-952B-4780-9C9D-F13730652317}">
      <dgm:prSet/>
      <dgm:spPr/>
      <dgm:t>
        <a:bodyPr/>
        <a:lstStyle/>
        <a:p>
          <a:endParaRPr lang="en-US" sz="1800">
            <a:latin typeface="Arial Rounded MT Bold" panose="020F0704030504030204" pitchFamily="34" charset="77"/>
          </a:endParaRPr>
        </a:p>
      </dgm:t>
    </dgm:pt>
    <dgm:pt modelId="{6A49F29F-A418-4786-BBEF-7BCE14B5716F}" type="sibTrans" cxnId="{42B6C999-952B-4780-9C9D-F13730652317}">
      <dgm:prSet/>
      <dgm:spPr/>
      <dgm:t>
        <a:bodyPr/>
        <a:lstStyle/>
        <a:p>
          <a:endParaRPr lang="en-US" sz="1800">
            <a:latin typeface="Arial Rounded MT Bold" panose="020F0704030504030204" pitchFamily="34" charset="77"/>
          </a:endParaRPr>
        </a:p>
      </dgm:t>
    </dgm:pt>
    <dgm:pt modelId="{32A71A4C-D8AB-4F30-802A-06B7B339B907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Realizable (Settlement) Value</a:t>
          </a:r>
        </a:p>
      </dgm:t>
    </dgm:pt>
    <dgm:pt modelId="{39A16054-8B57-4415-96B4-067A60D24999}" type="parTrans" cxnId="{9454D005-133C-4463-B48A-F649A28250C4}">
      <dgm:prSet/>
      <dgm:spPr/>
      <dgm:t>
        <a:bodyPr/>
        <a:lstStyle/>
        <a:p>
          <a:endParaRPr lang="en-GB" sz="1800">
            <a:latin typeface="Arial Rounded MT Bold" panose="020F0704030504030204" pitchFamily="34" charset="77"/>
          </a:endParaRPr>
        </a:p>
      </dgm:t>
    </dgm:pt>
    <dgm:pt modelId="{79A73857-5B06-4700-83D5-937383B36559}" type="sibTrans" cxnId="{9454D005-133C-4463-B48A-F649A28250C4}">
      <dgm:prSet/>
      <dgm:spPr/>
      <dgm:t>
        <a:bodyPr/>
        <a:lstStyle/>
        <a:p>
          <a:endParaRPr lang="en-GB" sz="1800">
            <a:latin typeface="Arial Rounded MT Bold" panose="020F0704030504030204" pitchFamily="34" charset="77"/>
          </a:endParaRPr>
        </a:p>
      </dgm:t>
    </dgm:pt>
    <dgm:pt modelId="{9350A8DC-BB3E-4DE8-A667-31266AA3209B}">
      <dgm:prSet phldrT="[Text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Present </a:t>
          </a:r>
        </a:p>
        <a:p>
          <a:r>
            <a:rPr lang="en-US" sz="1800" dirty="0">
              <a:solidFill>
                <a:schemeClr val="tx1"/>
              </a:solidFill>
              <a:latin typeface="Arial Rounded MT Bold" panose="020F0704030504030204" pitchFamily="34" charset="77"/>
            </a:rPr>
            <a:t>Value</a:t>
          </a:r>
        </a:p>
      </dgm:t>
    </dgm:pt>
    <dgm:pt modelId="{B1A87D78-9D34-4E12-BACE-5EC13B8C2397}" type="parTrans" cxnId="{3C3FAA4C-E01A-43F8-92D8-F87B0AA889B8}">
      <dgm:prSet/>
      <dgm:spPr/>
      <dgm:t>
        <a:bodyPr/>
        <a:lstStyle/>
        <a:p>
          <a:endParaRPr lang="en-GB" sz="1800">
            <a:latin typeface="Arial Rounded MT Bold" panose="020F0704030504030204" pitchFamily="34" charset="77"/>
          </a:endParaRPr>
        </a:p>
      </dgm:t>
    </dgm:pt>
    <dgm:pt modelId="{E81C1DE4-0A70-466D-B79D-8BAEF3BB38A2}" type="sibTrans" cxnId="{3C3FAA4C-E01A-43F8-92D8-F87B0AA889B8}">
      <dgm:prSet/>
      <dgm:spPr/>
      <dgm:t>
        <a:bodyPr/>
        <a:lstStyle/>
        <a:p>
          <a:endParaRPr lang="en-GB" sz="1800">
            <a:latin typeface="Arial Rounded MT Bold" panose="020F0704030504030204" pitchFamily="34" charset="77"/>
          </a:endParaRPr>
        </a:p>
      </dgm:t>
    </dgm:pt>
    <dgm:pt modelId="{4578C347-476F-4264-BC66-7740623CBD77}" type="pres">
      <dgm:prSet presAssocID="{E1BB7B9E-45D0-4310-B272-C8798051CF8D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156B5AB-09E7-49FE-8633-C413E3E60156}" type="pres">
      <dgm:prSet presAssocID="{E1BB7B9E-45D0-4310-B272-C8798051CF8D}" presName="hierFlow" presStyleCnt="0"/>
      <dgm:spPr/>
    </dgm:pt>
    <dgm:pt modelId="{EA102D89-9FCD-4C5D-87D2-D1D26DFE5470}" type="pres">
      <dgm:prSet presAssocID="{E1BB7B9E-45D0-4310-B272-C8798051CF8D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2BBCF808-0D4F-4BEC-9649-E3F8AABAD1E6}" type="pres">
      <dgm:prSet presAssocID="{7D36BDA6-5266-4F2B-BEC6-47A355718213}" presName="Name14" presStyleCnt="0"/>
      <dgm:spPr/>
    </dgm:pt>
    <dgm:pt modelId="{0E0D8951-BF97-429B-BE58-A71E57982D3F}" type="pres">
      <dgm:prSet presAssocID="{7D36BDA6-5266-4F2B-BEC6-47A355718213}" presName="level1Shape" presStyleLbl="node0" presStyleIdx="0" presStyleCnt="1" custScaleX="186148" custScaleY="91454" custLinFactY="-1430" custLinFactNeighborX="22523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81EE0FE-9506-4531-8691-541324C257D4}" type="pres">
      <dgm:prSet presAssocID="{7D36BDA6-5266-4F2B-BEC6-47A355718213}" presName="hierChild2" presStyleCnt="0"/>
      <dgm:spPr/>
    </dgm:pt>
    <dgm:pt modelId="{DF0E68C0-A1FA-4FBC-AA47-870E4B2074D6}" type="pres">
      <dgm:prSet presAssocID="{6D65898C-864F-454F-93F7-91ACF100579C}" presName="Name19" presStyleLbl="parChTrans1D2" presStyleIdx="0" presStyleCnt="4"/>
      <dgm:spPr/>
      <dgm:t>
        <a:bodyPr/>
        <a:lstStyle/>
        <a:p>
          <a:endParaRPr lang="en-US"/>
        </a:p>
      </dgm:t>
    </dgm:pt>
    <dgm:pt modelId="{08EC47BF-BFB4-4CF0-86F8-323167C73564}" type="pres">
      <dgm:prSet presAssocID="{3F95240D-B1DB-41D6-AA77-A5A4959CA5B3}" presName="Name21" presStyleCnt="0"/>
      <dgm:spPr/>
    </dgm:pt>
    <dgm:pt modelId="{69FF4FD6-0C71-4076-BBCF-77ABAAAB9E86}" type="pres">
      <dgm:prSet presAssocID="{3F95240D-B1DB-41D6-AA77-A5A4959CA5B3}" presName="level2Shape" presStyleLbl="node2" presStyleIdx="0" presStyleCnt="4" custLinFactX="77058" custLinFactY="-15185" custLinFactNeighborX="100000" custLinFactNeighborY="-100000"/>
      <dgm:spPr/>
      <dgm:t>
        <a:bodyPr/>
        <a:lstStyle/>
        <a:p>
          <a:endParaRPr lang="en-US"/>
        </a:p>
      </dgm:t>
    </dgm:pt>
    <dgm:pt modelId="{4F575A15-BA7A-4B83-AD9E-265EA7421AEF}" type="pres">
      <dgm:prSet presAssocID="{3F95240D-B1DB-41D6-AA77-A5A4959CA5B3}" presName="hierChild3" presStyleCnt="0"/>
      <dgm:spPr/>
    </dgm:pt>
    <dgm:pt modelId="{B8FA1CB2-63B0-407A-A84C-0878324EE2C9}" type="pres">
      <dgm:prSet presAssocID="{CD93E03D-E665-4B6C-83AB-B6A5A4F2F6DA}" presName="Name19" presStyleLbl="parChTrans1D2" presStyleIdx="1" presStyleCnt="4"/>
      <dgm:spPr/>
      <dgm:t>
        <a:bodyPr/>
        <a:lstStyle/>
        <a:p>
          <a:endParaRPr lang="en-US"/>
        </a:p>
      </dgm:t>
    </dgm:pt>
    <dgm:pt modelId="{8C3DD27C-9636-4D2F-912E-EED8126CD0C1}" type="pres">
      <dgm:prSet presAssocID="{3BCB5644-FCFD-4AF4-A7A4-0B5171660E98}" presName="Name21" presStyleCnt="0"/>
      <dgm:spPr/>
    </dgm:pt>
    <dgm:pt modelId="{87D40812-24C4-468D-8CA7-D57338545ED3}" type="pres">
      <dgm:prSet presAssocID="{3BCB5644-FCFD-4AF4-A7A4-0B5171660E98}" presName="level2Shape" presStyleLbl="node2" presStyleIdx="1" presStyleCnt="4" custLinFactY="21174" custLinFactNeighborX="47058" custLinFactNeighborY="100000"/>
      <dgm:spPr/>
      <dgm:t>
        <a:bodyPr/>
        <a:lstStyle/>
        <a:p>
          <a:endParaRPr lang="en-US"/>
        </a:p>
      </dgm:t>
    </dgm:pt>
    <dgm:pt modelId="{20E62F0D-B5DF-4C96-BE97-AB5FAB11892E}" type="pres">
      <dgm:prSet presAssocID="{3BCB5644-FCFD-4AF4-A7A4-0B5171660E98}" presName="hierChild3" presStyleCnt="0"/>
      <dgm:spPr/>
    </dgm:pt>
    <dgm:pt modelId="{987805AD-926D-4015-B30D-3FE801F70EBE}" type="pres">
      <dgm:prSet presAssocID="{39A16054-8B57-4415-96B4-067A60D24999}" presName="Name19" presStyleLbl="parChTrans1D2" presStyleIdx="2" presStyleCnt="4"/>
      <dgm:spPr/>
      <dgm:t>
        <a:bodyPr/>
        <a:lstStyle/>
        <a:p>
          <a:endParaRPr lang="en-US"/>
        </a:p>
      </dgm:t>
    </dgm:pt>
    <dgm:pt modelId="{6F4306EE-954B-4AF7-8931-97C17ACCBDFE}" type="pres">
      <dgm:prSet presAssocID="{32A71A4C-D8AB-4F30-802A-06B7B339B907}" presName="Name21" presStyleCnt="0"/>
      <dgm:spPr/>
    </dgm:pt>
    <dgm:pt modelId="{B9830071-1C48-4A84-A231-D914C317ECAD}" type="pres">
      <dgm:prSet presAssocID="{32A71A4C-D8AB-4F30-802A-06B7B339B907}" presName="level2Shape" presStyleLbl="node2" presStyleIdx="2" presStyleCnt="4" custScaleX="141202" custLinFactY="20570" custLinFactNeighborX="34213" custLinFactNeighborY="100000"/>
      <dgm:spPr/>
      <dgm:t>
        <a:bodyPr/>
        <a:lstStyle/>
        <a:p>
          <a:endParaRPr lang="en-US"/>
        </a:p>
      </dgm:t>
    </dgm:pt>
    <dgm:pt modelId="{15C95EC2-175E-4E07-A6A1-0CA1130B2025}" type="pres">
      <dgm:prSet presAssocID="{32A71A4C-D8AB-4F30-802A-06B7B339B907}" presName="hierChild3" presStyleCnt="0"/>
      <dgm:spPr/>
    </dgm:pt>
    <dgm:pt modelId="{B593EF95-E683-40EE-899D-54525D3DC5F7}" type="pres">
      <dgm:prSet presAssocID="{B1A87D78-9D34-4E12-BACE-5EC13B8C2397}" presName="Name19" presStyleLbl="parChTrans1D2" presStyleIdx="3" presStyleCnt="4"/>
      <dgm:spPr/>
      <dgm:t>
        <a:bodyPr/>
        <a:lstStyle/>
        <a:p>
          <a:endParaRPr lang="en-US"/>
        </a:p>
      </dgm:t>
    </dgm:pt>
    <dgm:pt modelId="{83ABB6B8-6F13-4E9B-AE8D-E0EA75F10DFE}" type="pres">
      <dgm:prSet presAssocID="{9350A8DC-BB3E-4DE8-A667-31266AA3209B}" presName="Name21" presStyleCnt="0"/>
      <dgm:spPr/>
    </dgm:pt>
    <dgm:pt modelId="{5CB2FB10-D991-4D13-8F46-397AF442D8CE}" type="pres">
      <dgm:prSet presAssocID="{9350A8DC-BB3E-4DE8-A667-31266AA3209B}" presName="level2Shape" presStyleLbl="node2" presStyleIdx="3" presStyleCnt="4" custLinFactX="-35016" custLinFactY="-14831" custLinFactNeighborX="-100000" custLinFactNeighborY="-100000"/>
      <dgm:spPr/>
      <dgm:t>
        <a:bodyPr/>
        <a:lstStyle/>
        <a:p>
          <a:endParaRPr lang="en-US"/>
        </a:p>
      </dgm:t>
    </dgm:pt>
    <dgm:pt modelId="{CBBB1293-60FA-4266-A6E1-0CAD2AB88716}" type="pres">
      <dgm:prSet presAssocID="{9350A8DC-BB3E-4DE8-A667-31266AA3209B}" presName="hierChild3" presStyleCnt="0"/>
      <dgm:spPr/>
    </dgm:pt>
    <dgm:pt modelId="{E06A9B67-751E-4BE8-A635-DA2933CAF2E3}" type="pres">
      <dgm:prSet presAssocID="{E1BB7B9E-45D0-4310-B272-C8798051CF8D}" presName="bgShapesFlow" presStyleCnt="0"/>
      <dgm:spPr/>
    </dgm:pt>
  </dgm:ptLst>
  <dgm:cxnLst>
    <dgm:cxn modelId="{42B6C999-952B-4780-9C9D-F13730652317}" srcId="{7D36BDA6-5266-4F2B-BEC6-47A355718213}" destId="{3BCB5644-FCFD-4AF4-A7A4-0B5171660E98}" srcOrd="1" destOrd="0" parTransId="{CD93E03D-E665-4B6C-83AB-B6A5A4F2F6DA}" sibTransId="{6A49F29F-A418-4786-BBEF-7BCE14B5716F}"/>
    <dgm:cxn modelId="{FAC1C264-D297-4DBF-B460-B2FA3C81780F}" type="presOf" srcId="{B1A87D78-9D34-4E12-BACE-5EC13B8C2397}" destId="{B593EF95-E683-40EE-899D-54525D3DC5F7}" srcOrd="0" destOrd="0" presId="urn:microsoft.com/office/officeart/2005/8/layout/hierarchy6"/>
    <dgm:cxn modelId="{955F018E-CC7A-4B81-A7CD-77ED358202CD}" type="presOf" srcId="{CD93E03D-E665-4B6C-83AB-B6A5A4F2F6DA}" destId="{B8FA1CB2-63B0-407A-A84C-0878324EE2C9}" srcOrd="0" destOrd="0" presId="urn:microsoft.com/office/officeart/2005/8/layout/hierarchy6"/>
    <dgm:cxn modelId="{B8C30180-9D6C-47B2-8E6F-B396CE4764F6}" type="presOf" srcId="{9350A8DC-BB3E-4DE8-A667-31266AA3209B}" destId="{5CB2FB10-D991-4D13-8F46-397AF442D8CE}" srcOrd="0" destOrd="0" presId="urn:microsoft.com/office/officeart/2005/8/layout/hierarchy6"/>
    <dgm:cxn modelId="{97FAFE4D-F949-4D7B-8628-E0549010C6A2}" type="presOf" srcId="{3BCB5644-FCFD-4AF4-A7A4-0B5171660E98}" destId="{87D40812-24C4-468D-8CA7-D57338545ED3}" srcOrd="0" destOrd="0" presId="urn:microsoft.com/office/officeart/2005/8/layout/hierarchy6"/>
    <dgm:cxn modelId="{5AECE51F-684C-4D74-B95B-439EB51912A8}" srcId="{E1BB7B9E-45D0-4310-B272-C8798051CF8D}" destId="{7D36BDA6-5266-4F2B-BEC6-47A355718213}" srcOrd="0" destOrd="0" parTransId="{AC4516AC-D3D3-48F3-8957-37D5BBFA1AA8}" sibTransId="{2992EC7E-CACB-4CDC-8000-9153BCAD70C3}"/>
    <dgm:cxn modelId="{9454D005-133C-4463-B48A-F649A28250C4}" srcId="{7D36BDA6-5266-4F2B-BEC6-47A355718213}" destId="{32A71A4C-D8AB-4F30-802A-06B7B339B907}" srcOrd="2" destOrd="0" parTransId="{39A16054-8B57-4415-96B4-067A60D24999}" sibTransId="{79A73857-5B06-4700-83D5-937383B36559}"/>
    <dgm:cxn modelId="{855D4A79-44B6-4679-BA5C-D29ED3CD7C63}" type="presOf" srcId="{39A16054-8B57-4415-96B4-067A60D24999}" destId="{987805AD-926D-4015-B30D-3FE801F70EBE}" srcOrd="0" destOrd="0" presId="urn:microsoft.com/office/officeart/2005/8/layout/hierarchy6"/>
    <dgm:cxn modelId="{5C19B200-F8E3-4058-8F31-93E4C6DDD402}" type="presOf" srcId="{6D65898C-864F-454F-93F7-91ACF100579C}" destId="{DF0E68C0-A1FA-4FBC-AA47-870E4B2074D6}" srcOrd="0" destOrd="0" presId="urn:microsoft.com/office/officeart/2005/8/layout/hierarchy6"/>
    <dgm:cxn modelId="{3C3FAA4C-E01A-43F8-92D8-F87B0AA889B8}" srcId="{7D36BDA6-5266-4F2B-BEC6-47A355718213}" destId="{9350A8DC-BB3E-4DE8-A667-31266AA3209B}" srcOrd="3" destOrd="0" parTransId="{B1A87D78-9D34-4E12-BACE-5EC13B8C2397}" sibTransId="{E81C1DE4-0A70-466D-B79D-8BAEF3BB38A2}"/>
    <dgm:cxn modelId="{B8B235F2-5547-4951-9768-2B497C6B372C}" type="presOf" srcId="{32A71A4C-D8AB-4F30-802A-06B7B339B907}" destId="{B9830071-1C48-4A84-A231-D914C317ECAD}" srcOrd="0" destOrd="0" presId="urn:microsoft.com/office/officeart/2005/8/layout/hierarchy6"/>
    <dgm:cxn modelId="{BE8C403F-E123-47DB-B617-286EA4F14D3D}" type="presOf" srcId="{E1BB7B9E-45D0-4310-B272-C8798051CF8D}" destId="{4578C347-476F-4264-BC66-7740623CBD77}" srcOrd="0" destOrd="0" presId="urn:microsoft.com/office/officeart/2005/8/layout/hierarchy6"/>
    <dgm:cxn modelId="{D93DC10F-AB86-4565-8843-D040774E0CA5}" type="presOf" srcId="{7D36BDA6-5266-4F2B-BEC6-47A355718213}" destId="{0E0D8951-BF97-429B-BE58-A71E57982D3F}" srcOrd="0" destOrd="0" presId="urn:microsoft.com/office/officeart/2005/8/layout/hierarchy6"/>
    <dgm:cxn modelId="{D21E8C14-CAE4-4F07-9CC3-3FAEB06C10B0}" type="presOf" srcId="{3F95240D-B1DB-41D6-AA77-A5A4959CA5B3}" destId="{69FF4FD6-0C71-4076-BBCF-77ABAAAB9E86}" srcOrd="0" destOrd="0" presId="urn:microsoft.com/office/officeart/2005/8/layout/hierarchy6"/>
    <dgm:cxn modelId="{00DB5699-658A-46C9-A20F-27BEC2973692}" srcId="{7D36BDA6-5266-4F2B-BEC6-47A355718213}" destId="{3F95240D-B1DB-41D6-AA77-A5A4959CA5B3}" srcOrd="0" destOrd="0" parTransId="{6D65898C-864F-454F-93F7-91ACF100579C}" sibTransId="{FF1632E6-759B-4596-A0AD-114EDC471523}"/>
    <dgm:cxn modelId="{EDD9C410-65BA-4A3E-95F7-BC56E375A97D}" type="presParOf" srcId="{4578C347-476F-4264-BC66-7740623CBD77}" destId="{3156B5AB-09E7-49FE-8633-C413E3E60156}" srcOrd="0" destOrd="0" presId="urn:microsoft.com/office/officeart/2005/8/layout/hierarchy6"/>
    <dgm:cxn modelId="{108C6BE6-9D95-46DC-A039-BD41F7827C8C}" type="presParOf" srcId="{3156B5AB-09E7-49FE-8633-C413E3E60156}" destId="{EA102D89-9FCD-4C5D-87D2-D1D26DFE5470}" srcOrd="0" destOrd="0" presId="urn:microsoft.com/office/officeart/2005/8/layout/hierarchy6"/>
    <dgm:cxn modelId="{FE4A1055-27FD-4558-9733-5234E9908C99}" type="presParOf" srcId="{EA102D89-9FCD-4C5D-87D2-D1D26DFE5470}" destId="{2BBCF808-0D4F-4BEC-9649-E3F8AABAD1E6}" srcOrd="0" destOrd="0" presId="urn:microsoft.com/office/officeart/2005/8/layout/hierarchy6"/>
    <dgm:cxn modelId="{75F40F30-E789-4C2E-959B-21150F4AF6A0}" type="presParOf" srcId="{2BBCF808-0D4F-4BEC-9649-E3F8AABAD1E6}" destId="{0E0D8951-BF97-429B-BE58-A71E57982D3F}" srcOrd="0" destOrd="0" presId="urn:microsoft.com/office/officeart/2005/8/layout/hierarchy6"/>
    <dgm:cxn modelId="{625EB8FF-2826-4B87-B11B-D2EF09AC4A42}" type="presParOf" srcId="{2BBCF808-0D4F-4BEC-9649-E3F8AABAD1E6}" destId="{B81EE0FE-9506-4531-8691-541324C257D4}" srcOrd="1" destOrd="0" presId="urn:microsoft.com/office/officeart/2005/8/layout/hierarchy6"/>
    <dgm:cxn modelId="{D146B5D4-A9B9-4934-BA5E-B7EE05931377}" type="presParOf" srcId="{B81EE0FE-9506-4531-8691-541324C257D4}" destId="{DF0E68C0-A1FA-4FBC-AA47-870E4B2074D6}" srcOrd="0" destOrd="0" presId="urn:microsoft.com/office/officeart/2005/8/layout/hierarchy6"/>
    <dgm:cxn modelId="{E4AA6875-E3A5-4639-BD8B-8D0E0CA97157}" type="presParOf" srcId="{B81EE0FE-9506-4531-8691-541324C257D4}" destId="{08EC47BF-BFB4-4CF0-86F8-323167C73564}" srcOrd="1" destOrd="0" presId="urn:microsoft.com/office/officeart/2005/8/layout/hierarchy6"/>
    <dgm:cxn modelId="{B693B426-A296-4609-ACFE-30258AAE3192}" type="presParOf" srcId="{08EC47BF-BFB4-4CF0-86F8-323167C73564}" destId="{69FF4FD6-0C71-4076-BBCF-77ABAAAB9E86}" srcOrd="0" destOrd="0" presId="urn:microsoft.com/office/officeart/2005/8/layout/hierarchy6"/>
    <dgm:cxn modelId="{7C5E508F-86C5-4B13-ADDD-4750F1579313}" type="presParOf" srcId="{08EC47BF-BFB4-4CF0-86F8-323167C73564}" destId="{4F575A15-BA7A-4B83-AD9E-265EA7421AEF}" srcOrd="1" destOrd="0" presId="urn:microsoft.com/office/officeart/2005/8/layout/hierarchy6"/>
    <dgm:cxn modelId="{152A36A8-876E-4527-BCA8-5330D132B19F}" type="presParOf" srcId="{B81EE0FE-9506-4531-8691-541324C257D4}" destId="{B8FA1CB2-63B0-407A-A84C-0878324EE2C9}" srcOrd="2" destOrd="0" presId="urn:microsoft.com/office/officeart/2005/8/layout/hierarchy6"/>
    <dgm:cxn modelId="{311D0DF0-9549-4D80-ABDA-5561538A8CE4}" type="presParOf" srcId="{B81EE0FE-9506-4531-8691-541324C257D4}" destId="{8C3DD27C-9636-4D2F-912E-EED8126CD0C1}" srcOrd="3" destOrd="0" presId="urn:microsoft.com/office/officeart/2005/8/layout/hierarchy6"/>
    <dgm:cxn modelId="{2E26115B-CAAB-4F7F-8F49-7F97D6CAE27D}" type="presParOf" srcId="{8C3DD27C-9636-4D2F-912E-EED8126CD0C1}" destId="{87D40812-24C4-468D-8CA7-D57338545ED3}" srcOrd="0" destOrd="0" presId="urn:microsoft.com/office/officeart/2005/8/layout/hierarchy6"/>
    <dgm:cxn modelId="{DF55870F-8882-4746-A344-8973E8DCA789}" type="presParOf" srcId="{8C3DD27C-9636-4D2F-912E-EED8126CD0C1}" destId="{20E62F0D-B5DF-4C96-BE97-AB5FAB11892E}" srcOrd="1" destOrd="0" presId="urn:microsoft.com/office/officeart/2005/8/layout/hierarchy6"/>
    <dgm:cxn modelId="{D84E1A0E-9781-4769-91A8-F7B4FDC62707}" type="presParOf" srcId="{B81EE0FE-9506-4531-8691-541324C257D4}" destId="{987805AD-926D-4015-B30D-3FE801F70EBE}" srcOrd="4" destOrd="0" presId="urn:microsoft.com/office/officeart/2005/8/layout/hierarchy6"/>
    <dgm:cxn modelId="{F766CF41-7281-4362-A960-6C210F38C21D}" type="presParOf" srcId="{B81EE0FE-9506-4531-8691-541324C257D4}" destId="{6F4306EE-954B-4AF7-8931-97C17ACCBDFE}" srcOrd="5" destOrd="0" presId="urn:microsoft.com/office/officeart/2005/8/layout/hierarchy6"/>
    <dgm:cxn modelId="{DF99AD95-D671-488B-A5B7-CD59E16524CC}" type="presParOf" srcId="{6F4306EE-954B-4AF7-8931-97C17ACCBDFE}" destId="{B9830071-1C48-4A84-A231-D914C317ECAD}" srcOrd="0" destOrd="0" presId="urn:microsoft.com/office/officeart/2005/8/layout/hierarchy6"/>
    <dgm:cxn modelId="{DB693103-8395-4030-8593-E0E8F2493E84}" type="presParOf" srcId="{6F4306EE-954B-4AF7-8931-97C17ACCBDFE}" destId="{15C95EC2-175E-4E07-A6A1-0CA1130B2025}" srcOrd="1" destOrd="0" presId="urn:microsoft.com/office/officeart/2005/8/layout/hierarchy6"/>
    <dgm:cxn modelId="{2662D6BA-3ACA-40FE-807A-BD5E33CF1C25}" type="presParOf" srcId="{B81EE0FE-9506-4531-8691-541324C257D4}" destId="{B593EF95-E683-40EE-899D-54525D3DC5F7}" srcOrd="6" destOrd="0" presId="urn:microsoft.com/office/officeart/2005/8/layout/hierarchy6"/>
    <dgm:cxn modelId="{85342B40-25A7-4A37-810C-41ED83414CBA}" type="presParOf" srcId="{B81EE0FE-9506-4531-8691-541324C257D4}" destId="{83ABB6B8-6F13-4E9B-AE8D-E0EA75F10DFE}" srcOrd="7" destOrd="0" presId="urn:microsoft.com/office/officeart/2005/8/layout/hierarchy6"/>
    <dgm:cxn modelId="{F41FF8CB-CCB1-4372-857E-F46721EE9F4D}" type="presParOf" srcId="{83ABB6B8-6F13-4E9B-AE8D-E0EA75F10DFE}" destId="{5CB2FB10-D991-4D13-8F46-397AF442D8CE}" srcOrd="0" destOrd="0" presId="urn:microsoft.com/office/officeart/2005/8/layout/hierarchy6"/>
    <dgm:cxn modelId="{85F77B48-7621-4787-A912-B48107A34CE8}" type="presParOf" srcId="{83ABB6B8-6F13-4E9B-AE8D-E0EA75F10DFE}" destId="{CBBB1293-60FA-4266-A6E1-0CAD2AB88716}" srcOrd="1" destOrd="0" presId="urn:microsoft.com/office/officeart/2005/8/layout/hierarchy6"/>
    <dgm:cxn modelId="{CF66713B-5B47-49F1-BE7D-A03861392A56}" type="presParOf" srcId="{4578C347-476F-4264-BC66-7740623CBD77}" destId="{E06A9B67-751E-4BE8-A635-DA2933CAF2E3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E2729-47C6-409E-81A9-2DCB870A4966}" type="doc">
      <dgm:prSet loTypeId="urn:microsoft.com/office/officeart/2005/8/layout/bList2" loCatId="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GB"/>
        </a:p>
      </dgm:t>
    </dgm:pt>
    <dgm:pt modelId="{C3035647-3564-4E3E-85F2-7CC84E34585C}">
      <dgm:prSet phldrT="[Text]" custT="1"/>
      <dgm:spPr/>
      <dgm:t>
        <a:bodyPr/>
        <a:lstStyle/>
        <a:p>
          <a:r>
            <a:rPr lang="en-US" sz="1600" dirty="0">
              <a:latin typeface="Arial Rounded MT Bold" panose="020F0704030504030204" pitchFamily="34" charset="77"/>
            </a:rPr>
            <a:t>Fundamental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C149BC4A-5458-4CAB-9D7A-AB315A10CBEC}" type="parTrans" cxnId="{2F3E24CD-4F89-4339-82F6-909D01BA1522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A2604957-01E1-4324-9CE4-266F66390C4E}" type="sibTrans" cxnId="{2F3E24CD-4F89-4339-82F6-909D01BA1522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98FFE789-9E77-41E1-BECC-C010604F989C}">
      <dgm:prSet phldrT="[Text]" custT="1"/>
      <dgm:spPr/>
      <dgm:t>
        <a:bodyPr/>
        <a:lstStyle/>
        <a:p>
          <a:pPr marL="228600" indent="0"/>
          <a:r>
            <a:rPr lang="en-US" sz="1600" dirty="0">
              <a:latin typeface="Arial Rounded MT Bold" panose="020F0704030504030204" pitchFamily="34" charset="77"/>
            </a:rPr>
            <a:t>Relevance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A89F203C-EDD7-4F78-B217-5705795630E7}" type="parTrans" cxnId="{713EF5D7-82F4-4496-8174-A92E7259CEBD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4B0DFF65-7CDE-46B0-B455-F035E1A4A3E7}" type="sibTrans" cxnId="{713EF5D7-82F4-4496-8174-A92E7259CEBD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573643C5-EE05-499B-B617-3592520E6323}">
      <dgm:prSet phldrT="[Text]" custT="1"/>
      <dgm:spPr/>
      <dgm:t>
        <a:bodyPr/>
        <a:lstStyle/>
        <a:p>
          <a:pPr marL="228600" indent="0"/>
          <a:r>
            <a:rPr lang="en-US" sz="1600" dirty="0">
              <a:latin typeface="Arial Rounded MT Bold" panose="020F0704030504030204" pitchFamily="34" charset="77"/>
            </a:rPr>
            <a:t>Faithful representation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57B2E630-81FA-4E69-A856-618592E60D53}" type="parTrans" cxnId="{224004BF-50FA-4366-9EE9-1A869BB1932C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EF818E15-6478-4CC0-A56F-853A95D8596B}" type="sibTrans" cxnId="{224004BF-50FA-4366-9EE9-1A869BB1932C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831F59D5-85A5-413E-BCCE-85ACE52166A3}">
      <dgm:prSet phldrT="[Text]" custT="1"/>
      <dgm:spPr/>
      <dgm:t>
        <a:bodyPr/>
        <a:lstStyle/>
        <a:p>
          <a:r>
            <a:rPr lang="en-US" sz="1600" dirty="0">
              <a:latin typeface="Arial Rounded MT Bold" panose="020F0704030504030204" pitchFamily="34" charset="77"/>
            </a:rPr>
            <a:t>Enhancing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E966E5B5-56C9-4583-A3FD-1233360F8E3F}" type="parTrans" cxnId="{CB68DCF4-78C5-4595-AB8E-66F9C555F9FE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94894597-EF94-423F-84FE-71B920E17039}" type="sibTrans" cxnId="{CB68DCF4-78C5-4595-AB8E-66F9C555F9FE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29457EBA-9342-4CEB-A6B9-B30F10D30CBB}">
      <dgm:prSet phldrT="[Text]" custT="1"/>
      <dgm:spPr/>
      <dgm:t>
        <a:bodyPr/>
        <a:lstStyle/>
        <a:p>
          <a:pPr marL="236538" indent="0"/>
          <a:r>
            <a:rPr lang="en-US" sz="1600" dirty="0">
              <a:latin typeface="Arial Rounded MT Bold" panose="020F0704030504030204" pitchFamily="34" charset="77"/>
            </a:rPr>
            <a:t>Comparative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199ADB12-2AE3-4095-8E73-EA03C9491DB9}" type="parTrans" cxnId="{538B0889-FC16-425A-9591-963F6821FC48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52DF2AA5-98CF-42D1-8094-62D5427CCD5C}" type="sibTrans" cxnId="{538B0889-FC16-425A-9591-963F6821FC48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6380172D-DE4F-4E66-B401-7518D52D736F}">
      <dgm:prSet phldrT="[Text]" custT="1"/>
      <dgm:spPr/>
      <dgm:t>
        <a:bodyPr/>
        <a:lstStyle/>
        <a:p>
          <a:pPr marL="236538" indent="0"/>
          <a:r>
            <a:rPr lang="en-US" sz="1600" dirty="0">
              <a:latin typeface="Arial Rounded MT Bold" panose="020F0704030504030204" pitchFamily="34" charset="77"/>
            </a:rPr>
            <a:t>Verifiability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927EDA50-7A15-4569-99B1-59FE5187722B}" type="parTrans" cxnId="{697C2F58-E98B-41CD-9190-6C7D2391E33E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ADB54847-CA3C-4BB1-ACEE-D055BD6E2F81}" type="sibTrans" cxnId="{697C2F58-E98B-41CD-9190-6C7D2391E33E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B6DB2704-F5B2-406A-A29D-323D76BE86C9}">
      <dgm:prSet phldrT="[Text]" custT="1"/>
      <dgm:spPr/>
      <dgm:t>
        <a:bodyPr/>
        <a:lstStyle/>
        <a:p>
          <a:pPr marL="236538" indent="0"/>
          <a:r>
            <a:rPr lang="en-US" sz="1600" dirty="0">
              <a:latin typeface="Arial Rounded MT Bold" panose="020F0704030504030204" pitchFamily="34" charset="77"/>
            </a:rPr>
            <a:t>Timeliness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DB5E898E-542A-4BAB-BB85-48ACA8F3F940}" type="parTrans" cxnId="{C794C2DC-B2A8-4861-B9CD-B5A60B8FDA06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86848FAF-BBD9-44AF-81B9-504B7B6CA130}" type="sibTrans" cxnId="{C794C2DC-B2A8-4861-B9CD-B5A60B8FDA06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46061E7A-0543-41CA-8821-C8BB9782E6A3}">
      <dgm:prSet phldrT="[Text]" custT="1"/>
      <dgm:spPr/>
      <dgm:t>
        <a:bodyPr/>
        <a:lstStyle/>
        <a:p>
          <a:pPr marL="236538" indent="0"/>
          <a:r>
            <a:rPr lang="en-US" sz="1600" dirty="0">
              <a:latin typeface="Arial Rounded MT Bold" panose="020F0704030504030204" pitchFamily="34" charset="77"/>
            </a:rPr>
            <a:t>Understandability</a:t>
          </a:r>
          <a:endParaRPr lang="en-GB" sz="1600" dirty="0">
            <a:latin typeface="Arial Rounded MT Bold" panose="020F0704030504030204" pitchFamily="34" charset="77"/>
          </a:endParaRPr>
        </a:p>
      </dgm:t>
    </dgm:pt>
    <dgm:pt modelId="{400D5348-1DD8-492D-A596-9AAF01C5807A}" type="parTrans" cxnId="{5B19FE2C-9F9F-4B48-AE44-1BD6CC87B764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DC064205-D003-4F49-9A85-1FADFE84ACB2}" type="sibTrans" cxnId="{5B19FE2C-9F9F-4B48-AE44-1BD6CC87B764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AF652E3A-772B-470F-99BF-1F6285BF2351}">
      <dgm:prSet phldrT="[Text]" custT="1"/>
      <dgm:spPr/>
      <dgm:t>
        <a:bodyPr/>
        <a:lstStyle/>
        <a:p>
          <a:pPr marL="0" indent="460375">
            <a:tabLst/>
          </a:pPr>
          <a:r>
            <a:rPr lang="en-US" sz="1600" i="1" dirty="0">
              <a:solidFill>
                <a:srgbClr val="0070C0"/>
              </a:solidFill>
              <a:latin typeface="Arial Rounded MT Bold" panose="020F0704030504030204" pitchFamily="34" charset="77"/>
            </a:rPr>
            <a:t>Materiality</a:t>
          </a:r>
          <a:endParaRPr lang="en-GB" sz="1600" i="1" dirty="0">
            <a:solidFill>
              <a:srgbClr val="0070C0"/>
            </a:solidFill>
            <a:latin typeface="Arial Rounded MT Bold" panose="020F0704030504030204" pitchFamily="34" charset="77"/>
          </a:endParaRPr>
        </a:p>
      </dgm:t>
    </dgm:pt>
    <dgm:pt modelId="{D2541CA8-43ED-431F-A1E0-B725B0676D8B}" type="parTrans" cxnId="{75F3230D-C6EB-40B6-BCD1-0DFD10BE97FE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2313A9E3-061F-4E2C-9141-93C4AE12CC0D}" type="sibTrans" cxnId="{75F3230D-C6EB-40B6-BCD1-0DFD10BE97FE}">
      <dgm:prSet/>
      <dgm:spPr/>
      <dgm:t>
        <a:bodyPr/>
        <a:lstStyle/>
        <a:p>
          <a:endParaRPr lang="en-GB" sz="1600">
            <a:latin typeface="Arial Rounded MT Bold" panose="020F0704030504030204" pitchFamily="34" charset="77"/>
          </a:endParaRPr>
        </a:p>
      </dgm:t>
    </dgm:pt>
    <dgm:pt modelId="{45D45AF4-9A8C-A348-B2E2-B9B9F5C05FB8}" type="pres">
      <dgm:prSet presAssocID="{D33E2729-47C6-409E-81A9-2DCB870A4966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EF05DEF-59F3-2E41-A1A9-4EA4F58EC42F}" type="pres">
      <dgm:prSet presAssocID="{C3035647-3564-4E3E-85F2-7CC84E34585C}" presName="compNode" presStyleCnt="0"/>
      <dgm:spPr/>
    </dgm:pt>
    <dgm:pt modelId="{4987C5B7-2474-8249-92A0-2A233BE9D821}" type="pres">
      <dgm:prSet presAssocID="{C3035647-3564-4E3E-85F2-7CC84E34585C}" presName="childRect" presStyleLbl="bgAcc1" presStyleIdx="0" presStyleCnt="2" custScaleX="1468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99EB1E5-4007-5E44-AA8F-AD0655D077C4}" type="pres">
      <dgm:prSet presAssocID="{C3035647-3564-4E3E-85F2-7CC84E34585C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A62B66-8FA2-2F44-8F2E-AD06A777B305}" type="pres">
      <dgm:prSet presAssocID="{C3035647-3564-4E3E-85F2-7CC84E34585C}" presName="parentRect" presStyleLbl="alignNode1" presStyleIdx="0" presStyleCnt="2" custScaleX="117006"/>
      <dgm:spPr/>
      <dgm:t>
        <a:bodyPr/>
        <a:lstStyle/>
        <a:p>
          <a:endParaRPr lang="en-US"/>
        </a:p>
      </dgm:t>
    </dgm:pt>
    <dgm:pt modelId="{51BCBA64-7A7B-6449-8CD1-9CCFC4EDF009}" type="pres">
      <dgm:prSet presAssocID="{C3035647-3564-4E3E-85F2-7CC84E34585C}" presName="adorn" presStyleLbl="fgAccFollow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7A760FD-1854-4647-BAD8-FB57306E5AC4}" type="pres">
      <dgm:prSet presAssocID="{A2604957-01E1-4324-9CE4-266F66390C4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FFABECD-A590-AE46-BA3A-A6B7CFBC67A2}" type="pres">
      <dgm:prSet presAssocID="{831F59D5-85A5-413E-BCCE-85ACE52166A3}" presName="compNode" presStyleCnt="0"/>
      <dgm:spPr/>
    </dgm:pt>
    <dgm:pt modelId="{D96C4880-442F-EA42-9848-C859A07B7DD1}" type="pres">
      <dgm:prSet presAssocID="{831F59D5-85A5-413E-BCCE-85ACE52166A3}" presName="childRect" presStyleLbl="bgAcc1" presStyleIdx="1" presStyleCnt="2" custScaleX="1455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13292A-5BBB-4949-8ED7-F7E52F848A1D}" type="pres">
      <dgm:prSet presAssocID="{831F59D5-85A5-413E-BCCE-85ACE52166A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BFC38C-193C-AE4B-A2DF-2951DE971FB4}" type="pres">
      <dgm:prSet presAssocID="{831F59D5-85A5-413E-BCCE-85ACE52166A3}" presName="parentRect" presStyleLbl="alignNode1" presStyleIdx="1" presStyleCnt="2"/>
      <dgm:spPr/>
      <dgm:t>
        <a:bodyPr/>
        <a:lstStyle/>
        <a:p>
          <a:endParaRPr lang="en-US"/>
        </a:p>
      </dgm:t>
    </dgm:pt>
    <dgm:pt modelId="{86A31029-7593-804D-8DEE-19BBEF7CE7A4}" type="pres">
      <dgm:prSet presAssocID="{831F59D5-85A5-413E-BCCE-85ACE52166A3}" presName="adorn" presStyleLbl="fgAccFollowNod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4000" r="-24000"/>
          </a:stretch>
        </a:blipFill>
      </dgm:spPr>
    </dgm:pt>
  </dgm:ptLst>
  <dgm:cxnLst>
    <dgm:cxn modelId="{9765325B-F36D-724C-B727-68E1E0B6825E}" type="presOf" srcId="{A2604957-01E1-4324-9CE4-266F66390C4E}" destId="{F7A760FD-1854-4647-BAD8-FB57306E5AC4}" srcOrd="0" destOrd="0" presId="urn:microsoft.com/office/officeart/2005/8/layout/bList2"/>
    <dgm:cxn modelId="{550B03AE-F824-9545-9820-44B8DDBC7AAD}" type="presOf" srcId="{573643C5-EE05-499B-B617-3592520E6323}" destId="{4987C5B7-2474-8249-92A0-2A233BE9D821}" srcOrd="0" destOrd="2" presId="urn:microsoft.com/office/officeart/2005/8/layout/bList2"/>
    <dgm:cxn modelId="{2F3E24CD-4F89-4339-82F6-909D01BA1522}" srcId="{D33E2729-47C6-409E-81A9-2DCB870A4966}" destId="{C3035647-3564-4E3E-85F2-7CC84E34585C}" srcOrd="0" destOrd="0" parTransId="{C149BC4A-5458-4CAB-9D7A-AB315A10CBEC}" sibTransId="{A2604957-01E1-4324-9CE4-266F66390C4E}"/>
    <dgm:cxn modelId="{FE24BDA8-EAF3-B34D-9124-5E2E191C8E79}" type="presOf" srcId="{831F59D5-85A5-413E-BCCE-85ACE52166A3}" destId="{72BFC38C-193C-AE4B-A2DF-2951DE971FB4}" srcOrd="1" destOrd="0" presId="urn:microsoft.com/office/officeart/2005/8/layout/bList2"/>
    <dgm:cxn modelId="{538B0889-FC16-425A-9591-963F6821FC48}" srcId="{831F59D5-85A5-413E-BCCE-85ACE52166A3}" destId="{29457EBA-9342-4CEB-A6B9-B30F10D30CBB}" srcOrd="0" destOrd="0" parTransId="{199ADB12-2AE3-4095-8E73-EA03C9491DB9}" sibTransId="{52DF2AA5-98CF-42D1-8094-62D5427CCD5C}"/>
    <dgm:cxn modelId="{E88AEFCC-0B02-5A49-A400-2AF8F19E2621}" type="presOf" srcId="{46061E7A-0543-41CA-8821-C8BB9782E6A3}" destId="{D96C4880-442F-EA42-9848-C859A07B7DD1}" srcOrd="0" destOrd="3" presId="urn:microsoft.com/office/officeart/2005/8/layout/bList2"/>
    <dgm:cxn modelId="{D352763E-1889-E54A-994E-DE731D72FCFE}" type="presOf" srcId="{B6DB2704-F5B2-406A-A29D-323D76BE86C9}" destId="{D96C4880-442F-EA42-9848-C859A07B7DD1}" srcOrd="0" destOrd="2" presId="urn:microsoft.com/office/officeart/2005/8/layout/bList2"/>
    <dgm:cxn modelId="{713EF5D7-82F4-4496-8174-A92E7259CEBD}" srcId="{C3035647-3564-4E3E-85F2-7CC84E34585C}" destId="{98FFE789-9E77-41E1-BECC-C010604F989C}" srcOrd="0" destOrd="0" parTransId="{A89F203C-EDD7-4F78-B217-5705795630E7}" sibTransId="{4B0DFF65-7CDE-46B0-B455-F035E1A4A3E7}"/>
    <dgm:cxn modelId="{CB68DCF4-78C5-4595-AB8E-66F9C555F9FE}" srcId="{D33E2729-47C6-409E-81A9-2DCB870A4966}" destId="{831F59D5-85A5-413E-BCCE-85ACE52166A3}" srcOrd="1" destOrd="0" parTransId="{E966E5B5-56C9-4583-A3FD-1233360F8E3F}" sibTransId="{94894597-EF94-423F-84FE-71B920E17039}"/>
    <dgm:cxn modelId="{FBE4921D-2D63-7746-A4F9-18D36DD9979E}" type="presOf" srcId="{AF652E3A-772B-470F-99BF-1F6285BF2351}" destId="{4987C5B7-2474-8249-92A0-2A233BE9D821}" srcOrd="0" destOrd="1" presId="urn:microsoft.com/office/officeart/2005/8/layout/bList2"/>
    <dgm:cxn modelId="{75F3230D-C6EB-40B6-BCD1-0DFD10BE97FE}" srcId="{98FFE789-9E77-41E1-BECC-C010604F989C}" destId="{AF652E3A-772B-470F-99BF-1F6285BF2351}" srcOrd="0" destOrd="0" parTransId="{D2541CA8-43ED-431F-A1E0-B725B0676D8B}" sibTransId="{2313A9E3-061F-4E2C-9141-93C4AE12CC0D}"/>
    <dgm:cxn modelId="{5B19FE2C-9F9F-4B48-AE44-1BD6CC87B764}" srcId="{831F59D5-85A5-413E-BCCE-85ACE52166A3}" destId="{46061E7A-0543-41CA-8821-C8BB9782E6A3}" srcOrd="3" destOrd="0" parTransId="{400D5348-1DD8-492D-A596-9AAF01C5807A}" sibTransId="{DC064205-D003-4F49-9A85-1FADFE84ACB2}"/>
    <dgm:cxn modelId="{4545FA1C-3BB2-604F-B89A-F049D0D7FA7C}" type="presOf" srcId="{C3035647-3564-4E3E-85F2-7CC84E34585C}" destId="{E99EB1E5-4007-5E44-AA8F-AD0655D077C4}" srcOrd="0" destOrd="0" presId="urn:microsoft.com/office/officeart/2005/8/layout/bList2"/>
    <dgm:cxn modelId="{20D92C17-8688-D14F-BFB7-86A3B2B0F96C}" type="presOf" srcId="{6380172D-DE4F-4E66-B401-7518D52D736F}" destId="{D96C4880-442F-EA42-9848-C859A07B7DD1}" srcOrd="0" destOrd="1" presId="urn:microsoft.com/office/officeart/2005/8/layout/bList2"/>
    <dgm:cxn modelId="{D16C0D09-3948-1F48-9071-01AF09DFBD1B}" type="presOf" srcId="{831F59D5-85A5-413E-BCCE-85ACE52166A3}" destId="{AE13292A-5BBB-4949-8ED7-F7E52F848A1D}" srcOrd="0" destOrd="0" presId="urn:microsoft.com/office/officeart/2005/8/layout/bList2"/>
    <dgm:cxn modelId="{4013A26A-64C7-3D44-8A09-1354640497B8}" type="presOf" srcId="{D33E2729-47C6-409E-81A9-2DCB870A4966}" destId="{45D45AF4-9A8C-A348-B2E2-B9B9F5C05FB8}" srcOrd="0" destOrd="0" presId="urn:microsoft.com/office/officeart/2005/8/layout/bList2"/>
    <dgm:cxn modelId="{61E6D669-6A5D-CB4E-ABA6-9BB4E72F121D}" type="presOf" srcId="{C3035647-3564-4E3E-85F2-7CC84E34585C}" destId="{E7A62B66-8FA2-2F44-8F2E-AD06A777B305}" srcOrd="1" destOrd="0" presId="urn:microsoft.com/office/officeart/2005/8/layout/bList2"/>
    <dgm:cxn modelId="{C794C2DC-B2A8-4861-B9CD-B5A60B8FDA06}" srcId="{831F59D5-85A5-413E-BCCE-85ACE52166A3}" destId="{B6DB2704-F5B2-406A-A29D-323D76BE86C9}" srcOrd="2" destOrd="0" parTransId="{DB5E898E-542A-4BAB-BB85-48ACA8F3F940}" sibTransId="{86848FAF-BBD9-44AF-81B9-504B7B6CA130}"/>
    <dgm:cxn modelId="{697C2F58-E98B-41CD-9190-6C7D2391E33E}" srcId="{831F59D5-85A5-413E-BCCE-85ACE52166A3}" destId="{6380172D-DE4F-4E66-B401-7518D52D736F}" srcOrd="1" destOrd="0" parTransId="{927EDA50-7A15-4569-99B1-59FE5187722B}" sibTransId="{ADB54847-CA3C-4BB1-ACEE-D055BD6E2F81}"/>
    <dgm:cxn modelId="{9176FE9E-45BB-0E40-BCB9-80819A66B8E6}" type="presOf" srcId="{98FFE789-9E77-41E1-BECC-C010604F989C}" destId="{4987C5B7-2474-8249-92A0-2A233BE9D821}" srcOrd="0" destOrd="0" presId="urn:microsoft.com/office/officeart/2005/8/layout/bList2"/>
    <dgm:cxn modelId="{224004BF-50FA-4366-9EE9-1A869BB1932C}" srcId="{C3035647-3564-4E3E-85F2-7CC84E34585C}" destId="{573643C5-EE05-499B-B617-3592520E6323}" srcOrd="1" destOrd="0" parTransId="{57B2E630-81FA-4E69-A856-618592E60D53}" sibTransId="{EF818E15-6478-4CC0-A56F-853A95D8596B}"/>
    <dgm:cxn modelId="{9077332D-E907-3D46-8A6C-3E2A801247CA}" type="presOf" srcId="{29457EBA-9342-4CEB-A6B9-B30F10D30CBB}" destId="{D96C4880-442F-EA42-9848-C859A07B7DD1}" srcOrd="0" destOrd="0" presId="urn:microsoft.com/office/officeart/2005/8/layout/bList2"/>
    <dgm:cxn modelId="{34FE1A92-E829-9146-ADFC-1456A7597B2C}" type="presParOf" srcId="{45D45AF4-9A8C-A348-B2E2-B9B9F5C05FB8}" destId="{2EF05DEF-59F3-2E41-A1A9-4EA4F58EC42F}" srcOrd="0" destOrd="0" presId="urn:microsoft.com/office/officeart/2005/8/layout/bList2"/>
    <dgm:cxn modelId="{BA379AB9-CB88-D34A-A44C-96BBEA3FE8AC}" type="presParOf" srcId="{2EF05DEF-59F3-2E41-A1A9-4EA4F58EC42F}" destId="{4987C5B7-2474-8249-92A0-2A233BE9D821}" srcOrd="0" destOrd="0" presId="urn:microsoft.com/office/officeart/2005/8/layout/bList2"/>
    <dgm:cxn modelId="{7E385FCE-5C3F-464C-BFE0-0F8B1A074ECE}" type="presParOf" srcId="{2EF05DEF-59F3-2E41-A1A9-4EA4F58EC42F}" destId="{E99EB1E5-4007-5E44-AA8F-AD0655D077C4}" srcOrd="1" destOrd="0" presId="urn:microsoft.com/office/officeart/2005/8/layout/bList2"/>
    <dgm:cxn modelId="{EB2AD2C1-5403-B842-8FE7-77967AB23FC2}" type="presParOf" srcId="{2EF05DEF-59F3-2E41-A1A9-4EA4F58EC42F}" destId="{E7A62B66-8FA2-2F44-8F2E-AD06A777B305}" srcOrd="2" destOrd="0" presId="urn:microsoft.com/office/officeart/2005/8/layout/bList2"/>
    <dgm:cxn modelId="{D0C694BF-A6BE-6042-96AD-14B264E000D7}" type="presParOf" srcId="{2EF05DEF-59F3-2E41-A1A9-4EA4F58EC42F}" destId="{51BCBA64-7A7B-6449-8CD1-9CCFC4EDF009}" srcOrd="3" destOrd="0" presId="urn:microsoft.com/office/officeart/2005/8/layout/bList2"/>
    <dgm:cxn modelId="{EE47D06B-7C4F-ED48-95EF-FD0BE5247E4D}" type="presParOf" srcId="{45D45AF4-9A8C-A348-B2E2-B9B9F5C05FB8}" destId="{F7A760FD-1854-4647-BAD8-FB57306E5AC4}" srcOrd="1" destOrd="0" presId="urn:microsoft.com/office/officeart/2005/8/layout/bList2"/>
    <dgm:cxn modelId="{32D6FB54-45D8-2D4A-8D8A-CE31EF39A502}" type="presParOf" srcId="{45D45AF4-9A8C-A348-B2E2-B9B9F5C05FB8}" destId="{5FFABECD-A590-AE46-BA3A-A6B7CFBC67A2}" srcOrd="2" destOrd="0" presId="urn:microsoft.com/office/officeart/2005/8/layout/bList2"/>
    <dgm:cxn modelId="{B1240A94-F953-0943-AAFE-173ECD7F921D}" type="presParOf" srcId="{5FFABECD-A590-AE46-BA3A-A6B7CFBC67A2}" destId="{D96C4880-442F-EA42-9848-C859A07B7DD1}" srcOrd="0" destOrd="0" presId="urn:microsoft.com/office/officeart/2005/8/layout/bList2"/>
    <dgm:cxn modelId="{54C702F2-06AA-4C42-A1FF-46B51B5317A0}" type="presParOf" srcId="{5FFABECD-A590-AE46-BA3A-A6B7CFBC67A2}" destId="{AE13292A-5BBB-4949-8ED7-F7E52F848A1D}" srcOrd="1" destOrd="0" presId="urn:microsoft.com/office/officeart/2005/8/layout/bList2"/>
    <dgm:cxn modelId="{74B17516-DC21-DD45-947C-14626D6CDDC6}" type="presParOf" srcId="{5FFABECD-A590-AE46-BA3A-A6B7CFBC67A2}" destId="{72BFC38C-193C-AE4B-A2DF-2951DE971FB4}" srcOrd="2" destOrd="0" presId="urn:microsoft.com/office/officeart/2005/8/layout/bList2"/>
    <dgm:cxn modelId="{41054DE1-9523-9649-A125-239C91009225}" type="presParOf" srcId="{5FFABECD-A590-AE46-BA3A-A6B7CFBC67A2}" destId="{86A31029-7593-804D-8DEE-19BBEF7CE7A4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EC0575A-E4E8-4F03-8EC9-A114C4F88430}" type="doc">
      <dgm:prSet loTypeId="urn:microsoft.com/office/officeart/2005/8/layout/hList6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12817D68-EC4D-4F5A-9964-886841E48A9E}">
      <dgm:prSet phldrT="[Text]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300" b="1" dirty="0">
              <a:solidFill>
                <a:schemeClr val="tx1"/>
              </a:solidFill>
              <a:latin typeface="Cambria" panose="02040503050406030204" pitchFamily="18" charset="0"/>
            </a:rPr>
            <a:t>Relevance</a:t>
          </a:r>
        </a:p>
      </dgm:t>
    </dgm:pt>
    <dgm:pt modelId="{D031C7D2-D4AE-4A87-9440-D70A30275374}" type="parTrans" cxnId="{2C5F5F62-407B-4FC3-BA83-C52BB8E103A5}">
      <dgm:prSet/>
      <dgm:spPr/>
      <dgm:t>
        <a:bodyPr/>
        <a:lstStyle/>
        <a:p>
          <a:endParaRPr lang="en-US"/>
        </a:p>
      </dgm:t>
    </dgm:pt>
    <dgm:pt modelId="{7CB4E40D-24E1-4827-8DF2-2FE8A5B3030C}" type="sibTrans" cxnId="{2C5F5F62-407B-4FC3-BA83-C52BB8E103A5}">
      <dgm:prSet/>
      <dgm:spPr/>
      <dgm:t>
        <a:bodyPr/>
        <a:lstStyle/>
        <a:p>
          <a:endParaRPr lang="en-US"/>
        </a:p>
      </dgm:t>
    </dgm:pt>
    <dgm:pt modelId="{4F7A66E5-00A9-4F8B-8170-699B59E3CBCE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Confirmatory Value</a:t>
          </a:r>
        </a:p>
      </dgm:t>
    </dgm:pt>
    <dgm:pt modelId="{352B02B3-6CBE-458A-8242-0596031AD48F}" type="parTrans" cxnId="{49C50EF8-BAB8-478B-A219-2D98C9B59303}">
      <dgm:prSet/>
      <dgm:spPr/>
      <dgm:t>
        <a:bodyPr/>
        <a:lstStyle/>
        <a:p>
          <a:endParaRPr lang="en-US"/>
        </a:p>
      </dgm:t>
    </dgm:pt>
    <dgm:pt modelId="{2B34D942-25B3-4422-95E2-6D5E555486C1}" type="sibTrans" cxnId="{49C50EF8-BAB8-478B-A219-2D98C9B59303}">
      <dgm:prSet/>
      <dgm:spPr/>
      <dgm:t>
        <a:bodyPr/>
        <a:lstStyle/>
        <a:p>
          <a:endParaRPr lang="en-US"/>
        </a:p>
      </dgm:t>
    </dgm:pt>
    <dgm:pt modelId="{C5B8EE4E-1600-41FC-8C15-3312F760B286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Predictive Value; or</a:t>
          </a:r>
        </a:p>
      </dgm:t>
    </dgm:pt>
    <dgm:pt modelId="{16A8CAC6-8C5C-4A73-8F55-DB8F8A422C13}" type="parTrans" cxnId="{AE5E6F84-7A93-4FB7-8E78-EF15E83C64D7}">
      <dgm:prSet/>
      <dgm:spPr/>
      <dgm:t>
        <a:bodyPr/>
        <a:lstStyle/>
        <a:p>
          <a:endParaRPr lang="en-US"/>
        </a:p>
      </dgm:t>
    </dgm:pt>
    <dgm:pt modelId="{0B9B974B-E69A-4C17-9017-CB64923FCE5B}" type="sibTrans" cxnId="{AE5E6F84-7A93-4FB7-8E78-EF15E83C64D7}">
      <dgm:prSet/>
      <dgm:spPr/>
      <dgm:t>
        <a:bodyPr/>
        <a:lstStyle/>
        <a:p>
          <a:endParaRPr lang="en-US"/>
        </a:p>
      </dgm:t>
    </dgm:pt>
    <dgm:pt modelId="{DD20A648-98D9-4812-92AE-D4248D45BC6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300" b="1" dirty="0">
              <a:solidFill>
                <a:schemeClr val="tx1"/>
              </a:solidFill>
              <a:latin typeface="Cambria" panose="02040503050406030204" pitchFamily="18" charset="0"/>
            </a:rPr>
            <a:t>Faithful representation</a:t>
          </a:r>
        </a:p>
      </dgm:t>
    </dgm:pt>
    <dgm:pt modelId="{71E80D9F-D6CC-49AA-9856-07B57847724C}" type="parTrans" cxnId="{D3A30AE3-CE0F-4BA0-95AD-45888540E03F}">
      <dgm:prSet/>
      <dgm:spPr/>
      <dgm:t>
        <a:bodyPr/>
        <a:lstStyle/>
        <a:p>
          <a:endParaRPr lang="en-US"/>
        </a:p>
      </dgm:t>
    </dgm:pt>
    <dgm:pt modelId="{FA326328-54B4-424B-9F15-19FE9D12C3AD}" type="sibTrans" cxnId="{D3A30AE3-CE0F-4BA0-95AD-45888540E03F}">
      <dgm:prSet/>
      <dgm:spPr/>
      <dgm:t>
        <a:bodyPr/>
        <a:lstStyle/>
        <a:p>
          <a:endParaRPr lang="en-US"/>
        </a:p>
      </dgm:t>
    </dgm:pt>
    <dgm:pt modelId="{2E97C1A7-50BE-4EBF-9CD0-620C267DB05C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Complete</a:t>
          </a:r>
        </a:p>
      </dgm:t>
    </dgm:pt>
    <dgm:pt modelId="{FD6BE9A3-6D50-456D-A7B4-4666A0CCF0C0}" type="parTrans" cxnId="{A4DF8D64-F1F7-4C1D-8081-F6B68665C84B}">
      <dgm:prSet/>
      <dgm:spPr/>
      <dgm:t>
        <a:bodyPr/>
        <a:lstStyle/>
        <a:p>
          <a:endParaRPr lang="en-US"/>
        </a:p>
      </dgm:t>
    </dgm:pt>
    <dgm:pt modelId="{6A92D8AC-9642-44B1-B801-C44A418EE4B1}" type="sibTrans" cxnId="{A4DF8D64-F1F7-4C1D-8081-F6B68665C84B}">
      <dgm:prSet/>
      <dgm:spPr/>
      <dgm:t>
        <a:bodyPr/>
        <a:lstStyle/>
        <a:p>
          <a:endParaRPr lang="en-US"/>
        </a:p>
      </dgm:t>
    </dgm:pt>
    <dgm:pt modelId="{4C823D7E-1ACC-40F1-8D68-0605406B38FE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Neutral</a:t>
          </a:r>
        </a:p>
      </dgm:t>
    </dgm:pt>
    <dgm:pt modelId="{216C780B-A74F-4741-8D2E-829C1DAFFE9B}" type="parTrans" cxnId="{147C0EC1-A43D-4411-94C2-2941F1A77BEC}">
      <dgm:prSet/>
      <dgm:spPr/>
      <dgm:t>
        <a:bodyPr/>
        <a:lstStyle/>
        <a:p>
          <a:endParaRPr lang="en-US"/>
        </a:p>
      </dgm:t>
    </dgm:pt>
    <dgm:pt modelId="{619E4DC6-C63F-4F73-A105-FCEA8E1B9B0A}" type="sibTrans" cxnId="{147C0EC1-A43D-4411-94C2-2941F1A77BEC}">
      <dgm:prSet/>
      <dgm:spPr/>
      <dgm:t>
        <a:bodyPr/>
        <a:lstStyle/>
        <a:p>
          <a:endParaRPr lang="en-US"/>
        </a:p>
      </dgm:t>
    </dgm:pt>
    <dgm:pt modelId="{51A18960-CADB-4BA0-ADB6-CBA5EE9C774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Free from error</a:t>
          </a:r>
        </a:p>
      </dgm:t>
    </dgm:pt>
    <dgm:pt modelId="{489FB019-24FF-4E40-9324-A007408B426B}" type="parTrans" cxnId="{60847D83-E3BA-4F6C-B736-2BC1EFAE55B9}">
      <dgm:prSet/>
      <dgm:spPr/>
      <dgm:t>
        <a:bodyPr/>
        <a:lstStyle/>
        <a:p>
          <a:endParaRPr lang="en-US"/>
        </a:p>
      </dgm:t>
    </dgm:pt>
    <dgm:pt modelId="{2364AAFD-827D-4FDC-BA6B-655C3DDBD856}" type="sibTrans" cxnId="{60847D83-E3BA-4F6C-B736-2BC1EFAE55B9}">
      <dgm:prSet/>
      <dgm:spPr/>
      <dgm:t>
        <a:bodyPr/>
        <a:lstStyle/>
        <a:p>
          <a:endParaRPr lang="en-US"/>
        </a:p>
      </dgm:t>
    </dgm:pt>
    <dgm:pt modelId="{ADDA50F5-341E-4AC1-A6D7-61565A4E2F94}">
      <dgm:prSet phldrT="[Text]" custT="1"/>
      <dgm:spPr>
        <a:solidFill>
          <a:schemeClr val="accent1">
            <a:lumMod val="40000"/>
            <a:lumOff val="60000"/>
          </a:schemeClr>
        </a:solidFill>
        <a:ln>
          <a:noFill/>
        </a:ln>
      </dgm:spPr>
      <dgm:t>
        <a:bodyPr/>
        <a:lstStyle/>
        <a:p>
          <a:r>
            <a:rPr lang="en-US" sz="2000" dirty="0">
              <a:solidFill>
                <a:schemeClr val="tx1"/>
              </a:solidFill>
            </a:rPr>
            <a:t>Both</a:t>
          </a:r>
        </a:p>
      </dgm:t>
    </dgm:pt>
    <dgm:pt modelId="{2D2A0AAF-B981-40D8-B766-59B3739EB844}" type="parTrans" cxnId="{14651187-FA69-47DF-A870-8B868CD2012C}">
      <dgm:prSet/>
      <dgm:spPr/>
      <dgm:t>
        <a:bodyPr/>
        <a:lstStyle/>
        <a:p>
          <a:endParaRPr lang="en-US"/>
        </a:p>
      </dgm:t>
    </dgm:pt>
    <dgm:pt modelId="{2A3D2657-F02E-4020-A177-CF8C9A999A11}" type="sibTrans" cxnId="{14651187-FA69-47DF-A870-8B868CD2012C}">
      <dgm:prSet/>
      <dgm:spPr/>
      <dgm:t>
        <a:bodyPr/>
        <a:lstStyle/>
        <a:p>
          <a:endParaRPr lang="en-US"/>
        </a:p>
      </dgm:t>
    </dgm:pt>
    <dgm:pt modelId="{96F0FB04-2092-49C4-AB88-5949685731C4}" type="pres">
      <dgm:prSet presAssocID="{9EC0575A-E4E8-4F03-8EC9-A114C4F884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E3A17ED-7043-457F-B6D2-98117E50C81C}" type="pres">
      <dgm:prSet presAssocID="{12817D68-EC4D-4F5A-9964-886841E48A9E}" presName="node" presStyleLbl="node1" presStyleIdx="0" presStyleCnt="2" custAng="0" custScaleX="88605" custScaleY="100000" custLinFactNeighborY="-139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9B20C3-FC34-43DF-B65C-0B7231978A3C}" type="pres">
      <dgm:prSet presAssocID="{7CB4E40D-24E1-4827-8DF2-2FE8A5B3030C}" presName="sibTrans" presStyleCnt="0"/>
      <dgm:spPr/>
    </dgm:pt>
    <dgm:pt modelId="{B5E38CE0-E04B-46F2-9F9B-DE29867252A1}" type="pres">
      <dgm:prSet presAssocID="{DD20A648-98D9-4812-92AE-D4248D45BC68}" presName="node" presStyleLbl="node1" presStyleIdx="1" presStyleCnt="2" custScaleX="4533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4DF8D64-F1F7-4C1D-8081-F6B68665C84B}" srcId="{DD20A648-98D9-4812-92AE-D4248D45BC68}" destId="{2E97C1A7-50BE-4EBF-9CD0-620C267DB05C}" srcOrd="0" destOrd="0" parTransId="{FD6BE9A3-6D50-456D-A7B4-4666A0CCF0C0}" sibTransId="{6A92D8AC-9642-44B1-B801-C44A418EE4B1}"/>
    <dgm:cxn modelId="{14651187-FA69-47DF-A870-8B868CD2012C}" srcId="{12817D68-EC4D-4F5A-9964-886841E48A9E}" destId="{ADDA50F5-341E-4AC1-A6D7-61565A4E2F94}" srcOrd="2" destOrd="0" parTransId="{2D2A0AAF-B981-40D8-B766-59B3739EB844}" sibTransId="{2A3D2657-F02E-4020-A177-CF8C9A999A11}"/>
    <dgm:cxn modelId="{38AF5A3C-86E7-47EC-8677-B874C8E08789}" type="presOf" srcId="{12817D68-EC4D-4F5A-9964-886841E48A9E}" destId="{1E3A17ED-7043-457F-B6D2-98117E50C81C}" srcOrd="0" destOrd="0" presId="urn:microsoft.com/office/officeart/2005/8/layout/hList6"/>
    <dgm:cxn modelId="{3D0478A0-CB2A-4C4D-BD1A-AA625E2A6BD8}" type="presOf" srcId="{2E97C1A7-50BE-4EBF-9CD0-620C267DB05C}" destId="{B5E38CE0-E04B-46F2-9F9B-DE29867252A1}" srcOrd="0" destOrd="1" presId="urn:microsoft.com/office/officeart/2005/8/layout/hList6"/>
    <dgm:cxn modelId="{F67C0299-0BAC-4716-8B60-9FDCF3294CF7}" type="presOf" srcId="{51A18960-CADB-4BA0-ADB6-CBA5EE9C7748}" destId="{B5E38CE0-E04B-46F2-9F9B-DE29867252A1}" srcOrd="0" destOrd="3" presId="urn:microsoft.com/office/officeart/2005/8/layout/hList6"/>
    <dgm:cxn modelId="{5E57DE80-A01B-4238-87ED-4EBDCFEF1D49}" type="presOf" srcId="{C5B8EE4E-1600-41FC-8C15-3312F760B286}" destId="{1E3A17ED-7043-457F-B6D2-98117E50C81C}" srcOrd="0" destOrd="2" presId="urn:microsoft.com/office/officeart/2005/8/layout/hList6"/>
    <dgm:cxn modelId="{AE5E6F84-7A93-4FB7-8E78-EF15E83C64D7}" srcId="{12817D68-EC4D-4F5A-9964-886841E48A9E}" destId="{C5B8EE4E-1600-41FC-8C15-3312F760B286}" srcOrd="1" destOrd="0" parTransId="{16A8CAC6-8C5C-4A73-8F55-DB8F8A422C13}" sibTransId="{0B9B974B-E69A-4C17-9017-CB64923FCE5B}"/>
    <dgm:cxn modelId="{2C5F5F62-407B-4FC3-BA83-C52BB8E103A5}" srcId="{9EC0575A-E4E8-4F03-8EC9-A114C4F88430}" destId="{12817D68-EC4D-4F5A-9964-886841E48A9E}" srcOrd="0" destOrd="0" parTransId="{D031C7D2-D4AE-4A87-9440-D70A30275374}" sibTransId="{7CB4E40D-24E1-4827-8DF2-2FE8A5B3030C}"/>
    <dgm:cxn modelId="{24048633-2F6D-48F5-AD52-3F3D08B76E31}" type="presOf" srcId="{4C823D7E-1ACC-40F1-8D68-0605406B38FE}" destId="{B5E38CE0-E04B-46F2-9F9B-DE29867252A1}" srcOrd="0" destOrd="2" presId="urn:microsoft.com/office/officeart/2005/8/layout/hList6"/>
    <dgm:cxn modelId="{A8C09E92-75FC-442C-AD3E-68CFFEC83A16}" type="presOf" srcId="{9EC0575A-E4E8-4F03-8EC9-A114C4F88430}" destId="{96F0FB04-2092-49C4-AB88-5949685731C4}" srcOrd="0" destOrd="0" presId="urn:microsoft.com/office/officeart/2005/8/layout/hList6"/>
    <dgm:cxn modelId="{60847D83-E3BA-4F6C-B736-2BC1EFAE55B9}" srcId="{DD20A648-98D9-4812-92AE-D4248D45BC68}" destId="{51A18960-CADB-4BA0-ADB6-CBA5EE9C7748}" srcOrd="2" destOrd="0" parTransId="{489FB019-24FF-4E40-9324-A007408B426B}" sibTransId="{2364AAFD-827D-4FDC-BA6B-655C3DDBD856}"/>
    <dgm:cxn modelId="{147C0EC1-A43D-4411-94C2-2941F1A77BEC}" srcId="{DD20A648-98D9-4812-92AE-D4248D45BC68}" destId="{4C823D7E-1ACC-40F1-8D68-0605406B38FE}" srcOrd="1" destOrd="0" parTransId="{216C780B-A74F-4741-8D2E-829C1DAFFE9B}" sibTransId="{619E4DC6-C63F-4F73-A105-FCEA8E1B9B0A}"/>
    <dgm:cxn modelId="{D3A30AE3-CE0F-4BA0-95AD-45888540E03F}" srcId="{9EC0575A-E4E8-4F03-8EC9-A114C4F88430}" destId="{DD20A648-98D9-4812-92AE-D4248D45BC68}" srcOrd="1" destOrd="0" parTransId="{71E80D9F-D6CC-49AA-9856-07B57847724C}" sibTransId="{FA326328-54B4-424B-9F15-19FE9D12C3AD}"/>
    <dgm:cxn modelId="{A8A254D4-3D11-412B-B9D6-EE1AFCF9738F}" type="presOf" srcId="{ADDA50F5-341E-4AC1-A6D7-61565A4E2F94}" destId="{1E3A17ED-7043-457F-B6D2-98117E50C81C}" srcOrd="0" destOrd="3" presId="urn:microsoft.com/office/officeart/2005/8/layout/hList6"/>
    <dgm:cxn modelId="{49C50EF8-BAB8-478B-A219-2D98C9B59303}" srcId="{12817D68-EC4D-4F5A-9964-886841E48A9E}" destId="{4F7A66E5-00A9-4F8B-8170-699B59E3CBCE}" srcOrd="0" destOrd="0" parTransId="{352B02B3-6CBE-458A-8242-0596031AD48F}" sibTransId="{2B34D942-25B3-4422-95E2-6D5E555486C1}"/>
    <dgm:cxn modelId="{3FC821C4-9534-4CA7-9DAA-0652D3D53EAD}" type="presOf" srcId="{4F7A66E5-00A9-4F8B-8170-699B59E3CBCE}" destId="{1E3A17ED-7043-457F-B6D2-98117E50C81C}" srcOrd="0" destOrd="1" presId="urn:microsoft.com/office/officeart/2005/8/layout/hList6"/>
    <dgm:cxn modelId="{576A5433-5BB5-4C4D-9B11-325127BB0D6D}" type="presOf" srcId="{DD20A648-98D9-4812-92AE-D4248D45BC68}" destId="{B5E38CE0-E04B-46F2-9F9B-DE29867252A1}" srcOrd="0" destOrd="0" presId="urn:microsoft.com/office/officeart/2005/8/layout/hList6"/>
    <dgm:cxn modelId="{870CD1DE-D906-4B8A-8206-33DB06D19082}" type="presParOf" srcId="{96F0FB04-2092-49C4-AB88-5949685731C4}" destId="{1E3A17ED-7043-457F-B6D2-98117E50C81C}" srcOrd="0" destOrd="0" presId="urn:microsoft.com/office/officeart/2005/8/layout/hList6"/>
    <dgm:cxn modelId="{B413A6DF-08D0-4D5E-98DF-9BA4B0BEB97C}" type="presParOf" srcId="{96F0FB04-2092-49C4-AB88-5949685731C4}" destId="{C59B20C3-FC34-43DF-B65C-0B7231978A3C}" srcOrd="1" destOrd="0" presId="urn:microsoft.com/office/officeart/2005/8/layout/hList6"/>
    <dgm:cxn modelId="{3BEF0500-A345-4211-A7C3-BCED7C035605}" type="presParOf" srcId="{96F0FB04-2092-49C4-AB88-5949685731C4}" destId="{B5E38CE0-E04B-46F2-9F9B-DE29867252A1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4F21BE3-5EB0-49CB-96D6-F2A7B3B7EFBF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CF5999-C04D-41DB-9C41-9373566C7D4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 Rounded MT Bold" panose="020F0704030504030204" pitchFamily="34" charset="77"/>
            </a:rPr>
            <a:t>Comparability</a:t>
          </a:r>
        </a:p>
      </dgm:t>
    </dgm:pt>
    <dgm:pt modelId="{15D707E2-8E8B-44E1-B909-423ED3D52CE2}" type="parTrans" cxnId="{38795593-BC80-4315-8B88-FEDE13DF3FF8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104A591C-3BA3-4AFB-A3F9-5118E7164EC4}" type="sibTrans" cxnId="{38795593-BC80-4315-8B88-FEDE13DF3FF8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8C26C9D7-046C-40CC-A22A-B921FDB4F084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Consistency</a:t>
          </a:r>
        </a:p>
      </dgm:t>
    </dgm:pt>
    <dgm:pt modelId="{564C7339-28DF-49C6-984A-B47ACCBDE672}" type="parTrans" cxnId="{E403977F-BA59-4F63-A247-51194AE0DC25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314C9E67-E581-47B1-B012-886D73123292}" type="sibTrans" cxnId="{E403977F-BA59-4F63-A247-51194AE0DC25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F3E425D5-58DF-497C-B414-C9FD5646B6F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 Rounded MT Bold" panose="020F0704030504030204" pitchFamily="34" charset="77"/>
            </a:rPr>
            <a:t>Verifiability</a:t>
          </a:r>
        </a:p>
      </dgm:t>
    </dgm:pt>
    <dgm:pt modelId="{15E7193F-8DD3-4803-9786-9D9712746065}" type="parTrans" cxnId="{DBABD9F1-DAD3-4CDE-93B3-E735AAF03877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435424E1-E5D0-4288-9D00-DDB0333545E1}" type="sibTrans" cxnId="{DBABD9F1-DAD3-4CDE-93B3-E735AAF03877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197E6061-76DE-43A7-8469-068154D3A525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Direct</a:t>
          </a:r>
        </a:p>
      </dgm:t>
    </dgm:pt>
    <dgm:pt modelId="{D5346C78-9D68-4A98-A113-2F1601E53709}" type="parTrans" cxnId="{D0AD8BA6-E9BA-4C59-B92E-C071F8E277E0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94BC0127-B379-4D08-8A0B-627611265F61}" type="sibTrans" cxnId="{D0AD8BA6-E9BA-4C59-B92E-C071F8E277E0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94D94B2B-83D2-46C9-8DF8-F57609A0AB28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Indirect</a:t>
          </a:r>
        </a:p>
      </dgm:t>
    </dgm:pt>
    <dgm:pt modelId="{96F6389D-E5EB-4B62-9E06-48143EECB16A}" type="parTrans" cxnId="{67665244-C829-4056-8423-A95225203F8F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BE976856-529C-4333-B0FD-A2E48AA87937}" type="sibTrans" cxnId="{67665244-C829-4056-8423-A95225203F8F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03F0D1B8-E26A-4A7D-BC03-182E8D00681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 Rounded MT Bold" panose="020F0704030504030204" pitchFamily="34" charset="77"/>
            </a:rPr>
            <a:t>Timeliness</a:t>
          </a:r>
        </a:p>
      </dgm:t>
    </dgm:pt>
    <dgm:pt modelId="{20355DDB-7F2C-46FB-9F5B-5F2DFDAD967E}" type="parTrans" cxnId="{E229BE71-FB7B-4CB6-8629-ADEF1851F035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6DF64943-23AC-4514-8BEF-E2586BC1265C}" type="sibTrans" cxnId="{E229BE71-FB7B-4CB6-8629-ADEF1851F035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6F8B7CAF-3C0C-444A-A31C-1AFE369E8FA5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US" sz="2000" b="1" dirty="0">
              <a:solidFill>
                <a:schemeClr val="bg1"/>
              </a:solidFill>
              <a:latin typeface="Arial Rounded MT Bold" panose="020F0704030504030204" pitchFamily="34" charset="77"/>
            </a:rPr>
            <a:t>Understandability</a:t>
          </a:r>
        </a:p>
      </dgm:t>
    </dgm:pt>
    <dgm:pt modelId="{262C49C9-6866-4528-B398-46B6182088A5}" type="parTrans" cxnId="{72597F8D-2E8C-4CBF-AA02-E40F9AE91488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7BBCEB3C-10B4-4FFC-A813-88802C5A9D47}" type="sibTrans" cxnId="{72597F8D-2E8C-4CBF-AA02-E40F9AE91488}">
      <dgm:prSet/>
      <dgm:spPr/>
      <dgm:t>
        <a:bodyPr/>
        <a:lstStyle/>
        <a:p>
          <a:endParaRPr lang="en-US" sz="2000" b="1">
            <a:latin typeface="Arial Rounded MT Bold" panose="020F0704030504030204" pitchFamily="34" charset="77"/>
          </a:endParaRPr>
        </a:p>
      </dgm:t>
    </dgm:pt>
    <dgm:pt modelId="{AAD5415D-AEE3-4EC5-BD8E-91B198317CE0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Timely Report</a:t>
          </a:r>
        </a:p>
      </dgm:t>
    </dgm:pt>
    <dgm:pt modelId="{4D7A6A0D-7788-45A2-A2BE-112BABBCE7CE}" type="parTrans" cxnId="{19167075-8DF6-4044-A82A-D0C499A7BFA6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ECED0643-37E5-448F-AFC5-1CA4426D792C}" type="sibTrans" cxnId="{19167075-8DF6-4044-A82A-D0C499A7BFA6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42CB297F-5B90-4513-B258-7282022A6541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Reliable Information</a:t>
          </a:r>
        </a:p>
      </dgm:t>
    </dgm:pt>
    <dgm:pt modelId="{7A7E3ACD-7D30-4872-B0AA-BA49D4ECC787}" type="parTrans" cxnId="{34A47BE3-7BCE-43A0-B6E1-BE95A524D42B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4AB15776-30BC-4141-8D10-64CD3BD6D8CF}" type="sibTrans" cxnId="{34A47BE3-7BCE-43A0-B6E1-BE95A524D42B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C19CD1FD-0F7A-4788-B27C-DE048B475B9B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Reasonable Knowledge</a:t>
          </a:r>
        </a:p>
      </dgm:t>
    </dgm:pt>
    <dgm:pt modelId="{CC445263-3094-4AB0-AA4B-360F8FA49AE8}" type="parTrans" cxnId="{7C04E2E2-D5EB-4636-B62D-4A412BA3DEC3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AB2EF9C6-2053-420A-BBAF-441CB8493B7F}" type="sibTrans" cxnId="{7C04E2E2-D5EB-4636-B62D-4A412BA3DEC3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6A5A0840-8670-450B-AD42-67FB7DA08E13}">
      <dgm:prSet phldrT="[Text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US" sz="2000" b="0" dirty="0">
              <a:latin typeface="Arial Rounded MT Bold" panose="020F0704030504030204" pitchFamily="34" charset="77"/>
            </a:rPr>
            <a:t>Disclosures</a:t>
          </a:r>
        </a:p>
      </dgm:t>
    </dgm:pt>
    <dgm:pt modelId="{709787E0-38F0-4062-9973-084C4C197864}" type="parTrans" cxnId="{4AE885DF-B67A-4F38-BB3E-45C8375F1295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C2EDE5A0-8FE2-4F8E-9ADC-1B73BD915B5B}" type="sibTrans" cxnId="{4AE885DF-B67A-4F38-BB3E-45C8375F1295}">
      <dgm:prSet/>
      <dgm:spPr/>
      <dgm:t>
        <a:bodyPr/>
        <a:lstStyle/>
        <a:p>
          <a:endParaRPr lang="en-GB" sz="2000">
            <a:latin typeface="Arial Rounded MT Bold" panose="020F0704030504030204" pitchFamily="34" charset="77"/>
          </a:endParaRPr>
        </a:p>
      </dgm:t>
    </dgm:pt>
    <dgm:pt modelId="{81AE27D4-2CC5-4197-85A5-45ACD66E9BF2}" type="pres">
      <dgm:prSet presAssocID="{64F21BE3-5EB0-49CB-96D6-F2A7B3B7EFB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29B05C0-5501-47B8-AF13-9BB6C7FCADA6}" type="pres">
      <dgm:prSet presAssocID="{30CF5999-C04D-41DB-9C41-9373566C7D4E}" presName="linNode" presStyleCnt="0"/>
      <dgm:spPr/>
    </dgm:pt>
    <dgm:pt modelId="{9D7EB0BE-0F59-440B-A43E-FF1D2D3AD944}" type="pres">
      <dgm:prSet presAssocID="{30CF5999-C04D-41DB-9C41-9373566C7D4E}" presName="parentText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BA8297B-4E44-4054-AA6E-D04910058F4B}" type="pres">
      <dgm:prSet presAssocID="{30CF5999-C04D-41DB-9C41-9373566C7D4E}" presName="descendantText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DCF6F8-8A5F-455E-A09D-3A9307FC9573}" type="pres">
      <dgm:prSet presAssocID="{104A591C-3BA3-4AFB-A3F9-5118E7164EC4}" presName="sp" presStyleCnt="0"/>
      <dgm:spPr/>
    </dgm:pt>
    <dgm:pt modelId="{D42D290B-6D03-439F-92C2-937864F53FE4}" type="pres">
      <dgm:prSet presAssocID="{F3E425D5-58DF-497C-B414-C9FD5646B6FE}" presName="linNode" presStyleCnt="0"/>
      <dgm:spPr/>
    </dgm:pt>
    <dgm:pt modelId="{82C253DD-DB45-4FC6-A2FA-B4FC30BA8727}" type="pres">
      <dgm:prSet presAssocID="{F3E425D5-58DF-497C-B414-C9FD5646B6FE}" presName="parentText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66D4297-FB42-4491-8A82-F2EC33883F1F}" type="pres">
      <dgm:prSet presAssocID="{F3E425D5-58DF-497C-B414-C9FD5646B6FE}" presName="descendantText" presStyleLbl="alignAccFollowNode1" presStyleIdx="1" presStyleCnt="4" custScaleY="131886" custLinFactNeighborY="-27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95EE89-1353-4218-8149-596831C63C4D}" type="pres">
      <dgm:prSet presAssocID="{435424E1-E5D0-4288-9D00-DDB0333545E1}" presName="sp" presStyleCnt="0"/>
      <dgm:spPr/>
    </dgm:pt>
    <dgm:pt modelId="{096F4FBC-B37A-4277-B78D-F4E4BE220F6D}" type="pres">
      <dgm:prSet presAssocID="{03F0D1B8-E26A-4A7D-BC03-182E8D00681E}" presName="linNode" presStyleCnt="0"/>
      <dgm:spPr/>
    </dgm:pt>
    <dgm:pt modelId="{7B32277D-9FAC-48FB-88E6-E305B0F4D299}" type="pres">
      <dgm:prSet presAssocID="{03F0D1B8-E26A-4A7D-BC03-182E8D00681E}" presName="parentText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0521263-5728-403E-B557-4DD1CB89DE95}" type="pres">
      <dgm:prSet presAssocID="{03F0D1B8-E26A-4A7D-BC03-182E8D00681E}" presName="descendantText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67F8DB-5127-4755-AEE7-891AF8F32076}" type="pres">
      <dgm:prSet presAssocID="{6DF64943-23AC-4514-8BEF-E2586BC1265C}" presName="sp" presStyleCnt="0"/>
      <dgm:spPr/>
    </dgm:pt>
    <dgm:pt modelId="{2AFC046B-70C1-439F-A718-2195A1759466}" type="pres">
      <dgm:prSet presAssocID="{6F8B7CAF-3C0C-444A-A31C-1AFE369E8FA5}" presName="linNode" presStyleCnt="0"/>
      <dgm:spPr/>
    </dgm:pt>
    <dgm:pt modelId="{00DE3ADC-473D-4A9D-9F17-5BC07DFE5F16}" type="pres">
      <dgm:prSet presAssocID="{6F8B7CAF-3C0C-444A-A31C-1AFE369E8FA5}" presName="parentText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14EEF4-8F2E-4BEE-8620-A9AFFB2A284F}" type="pres">
      <dgm:prSet presAssocID="{6F8B7CAF-3C0C-444A-A31C-1AFE369E8FA5}" presName="descendantText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6AD2615-2D1A-4FD8-A932-D73382D7F942}" type="presOf" srcId="{8C26C9D7-046C-40CC-A22A-B921FDB4F084}" destId="{7BA8297B-4E44-4054-AA6E-D04910058F4B}" srcOrd="0" destOrd="0" presId="urn:microsoft.com/office/officeart/2005/8/layout/vList5"/>
    <dgm:cxn modelId="{7C04E2E2-D5EB-4636-B62D-4A412BA3DEC3}" srcId="{6F8B7CAF-3C0C-444A-A31C-1AFE369E8FA5}" destId="{C19CD1FD-0F7A-4788-B27C-DE048B475B9B}" srcOrd="0" destOrd="0" parTransId="{CC445263-3094-4AB0-AA4B-360F8FA49AE8}" sibTransId="{AB2EF9C6-2053-420A-BBAF-441CB8493B7F}"/>
    <dgm:cxn modelId="{67665244-C829-4056-8423-A95225203F8F}" srcId="{F3E425D5-58DF-497C-B414-C9FD5646B6FE}" destId="{94D94B2B-83D2-46C9-8DF8-F57609A0AB28}" srcOrd="1" destOrd="0" parTransId="{96F6389D-E5EB-4B62-9E06-48143EECB16A}" sibTransId="{BE976856-529C-4333-B0FD-A2E48AA87937}"/>
    <dgm:cxn modelId="{34A47BE3-7BCE-43A0-B6E1-BE95A524D42B}" srcId="{03F0D1B8-E26A-4A7D-BC03-182E8D00681E}" destId="{42CB297F-5B90-4513-B258-7282022A6541}" srcOrd="1" destOrd="0" parTransId="{7A7E3ACD-7D30-4872-B0AA-BA49D4ECC787}" sibTransId="{4AB15776-30BC-4141-8D10-64CD3BD6D8CF}"/>
    <dgm:cxn modelId="{D6CCBD78-F36F-4673-9834-04D9143905DD}" type="presOf" srcId="{6A5A0840-8670-450B-AD42-67FB7DA08E13}" destId="{F314EEF4-8F2E-4BEE-8620-A9AFFB2A284F}" srcOrd="0" destOrd="1" presId="urn:microsoft.com/office/officeart/2005/8/layout/vList5"/>
    <dgm:cxn modelId="{730C5AF2-4985-469E-835D-689A1E12D616}" type="presOf" srcId="{197E6061-76DE-43A7-8469-068154D3A525}" destId="{D66D4297-FB42-4491-8A82-F2EC33883F1F}" srcOrd="0" destOrd="0" presId="urn:microsoft.com/office/officeart/2005/8/layout/vList5"/>
    <dgm:cxn modelId="{DF57C06B-4E6D-45A6-A273-8E76DFE80A25}" type="presOf" srcId="{6F8B7CAF-3C0C-444A-A31C-1AFE369E8FA5}" destId="{00DE3ADC-473D-4A9D-9F17-5BC07DFE5F16}" srcOrd="0" destOrd="0" presId="urn:microsoft.com/office/officeart/2005/8/layout/vList5"/>
    <dgm:cxn modelId="{18D4E115-D5CE-48B9-B250-07E102079B1F}" type="presOf" srcId="{AAD5415D-AEE3-4EC5-BD8E-91B198317CE0}" destId="{B0521263-5728-403E-B557-4DD1CB89DE95}" srcOrd="0" destOrd="0" presId="urn:microsoft.com/office/officeart/2005/8/layout/vList5"/>
    <dgm:cxn modelId="{38795593-BC80-4315-8B88-FEDE13DF3FF8}" srcId="{64F21BE3-5EB0-49CB-96D6-F2A7B3B7EFBF}" destId="{30CF5999-C04D-41DB-9C41-9373566C7D4E}" srcOrd="0" destOrd="0" parTransId="{15D707E2-8E8B-44E1-B909-423ED3D52CE2}" sibTransId="{104A591C-3BA3-4AFB-A3F9-5118E7164EC4}"/>
    <dgm:cxn modelId="{E3CC04CC-EB87-499A-BEC4-B2B1E5B00C5F}" type="presOf" srcId="{94D94B2B-83D2-46C9-8DF8-F57609A0AB28}" destId="{D66D4297-FB42-4491-8A82-F2EC33883F1F}" srcOrd="0" destOrd="1" presId="urn:microsoft.com/office/officeart/2005/8/layout/vList5"/>
    <dgm:cxn modelId="{EAC3F0D4-C739-4288-B75D-D009032B4B3C}" type="presOf" srcId="{30CF5999-C04D-41DB-9C41-9373566C7D4E}" destId="{9D7EB0BE-0F59-440B-A43E-FF1D2D3AD944}" srcOrd="0" destOrd="0" presId="urn:microsoft.com/office/officeart/2005/8/layout/vList5"/>
    <dgm:cxn modelId="{11811A22-C2BA-410C-AAB0-389DBE34C821}" type="presOf" srcId="{42CB297F-5B90-4513-B258-7282022A6541}" destId="{B0521263-5728-403E-B557-4DD1CB89DE95}" srcOrd="0" destOrd="1" presId="urn:microsoft.com/office/officeart/2005/8/layout/vList5"/>
    <dgm:cxn modelId="{54122BE7-F6B2-4389-AB86-7BB4E28837E8}" type="presOf" srcId="{C19CD1FD-0F7A-4788-B27C-DE048B475B9B}" destId="{F314EEF4-8F2E-4BEE-8620-A9AFFB2A284F}" srcOrd="0" destOrd="0" presId="urn:microsoft.com/office/officeart/2005/8/layout/vList5"/>
    <dgm:cxn modelId="{72597F8D-2E8C-4CBF-AA02-E40F9AE91488}" srcId="{64F21BE3-5EB0-49CB-96D6-F2A7B3B7EFBF}" destId="{6F8B7CAF-3C0C-444A-A31C-1AFE369E8FA5}" srcOrd="3" destOrd="0" parTransId="{262C49C9-6866-4528-B398-46B6182088A5}" sibTransId="{7BBCEB3C-10B4-4FFC-A813-88802C5A9D47}"/>
    <dgm:cxn modelId="{E63B1622-A099-43D1-923C-00DD25902430}" type="presOf" srcId="{03F0D1B8-E26A-4A7D-BC03-182E8D00681E}" destId="{7B32277D-9FAC-48FB-88E6-E305B0F4D299}" srcOrd="0" destOrd="0" presId="urn:microsoft.com/office/officeart/2005/8/layout/vList5"/>
    <dgm:cxn modelId="{E229BE71-FB7B-4CB6-8629-ADEF1851F035}" srcId="{64F21BE3-5EB0-49CB-96D6-F2A7B3B7EFBF}" destId="{03F0D1B8-E26A-4A7D-BC03-182E8D00681E}" srcOrd="2" destOrd="0" parTransId="{20355DDB-7F2C-46FB-9F5B-5F2DFDAD967E}" sibTransId="{6DF64943-23AC-4514-8BEF-E2586BC1265C}"/>
    <dgm:cxn modelId="{87A04C12-8724-4257-8D86-8BB99032FAF2}" type="presOf" srcId="{64F21BE3-5EB0-49CB-96D6-F2A7B3B7EFBF}" destId="{81AE27D4-2CC5-4197-85A5-45ACD66E9BF2}" srcOrd="0" destOrd="0" presId="urn:microsoft.com/office/officeart/2005/8/layout/vList5"/>
    <dgm:cxn modelId="{DBABD9F1-DAD3-4CDE-93B3-E735AAF03877}" srcId="{64F21BE3-5EB0-49CB-96D6-F2A7B3B7EFBF}" destId="{F3E425D5-58DF-497C-B414-C9FD5646B6FE}" srcOrd="1" destOrd="0" parTransId="{15E7193F-8DD3-4803-9786-9D9712746065}" sibTransId="{435424E1-E5D0-4288-9D00-DDB0333545E1}"/>
    <dgm:cxn modelId="{E403977F-BA59-4F63-A247-51194AE0DC25}" srcId="{30CF5999-C04D-41DB-9C41-9373566C7D4E}" destId="{8C26C9D7-046C-40CC-A22A-B921FDB4F084}" srcOrd="0" destOrd="0" parTransId="{564C7339-28DF-49C6-984A-B47ACCBDE672}" sibTransId="{314C9E67-E581-47B1-B012-886D73123292}"/>
    <dgm:cxn modelId="{D0AD8BA6-E9BA-4C59-B92E-C071F8E277E0}" srcId="{F3E425D5-58DF-497C-B414-C9FD5646B6FE}" destId="{197E6061-76DE-43A7-8469-068154D3A525}" srcOrd="0" destOrd="0" parTransId="{D5346C78-9D68-4A98-A113-2F1601E53709}" sibTransId="{94BC0127-B379-4D08-8A0B-627611265F61}"/>
    <dgm:cxn modelId="{4AE885DF-B67A-4F38-BB3E-45C8375F1295}" srcId="{6F8B7CAF-3C0C-444A-A31C-1AFE369E8FA5}" destId="{6A5A0840-8670-450B-AD42-67FB7DA08E13}" srcOrd="1" destOrd="0" parTransId="{709787E0-38F0-4062-9973-084C4C197864}" sibTransId="{C2EDE5A0-8FE2-4F8E-9ADC-1B73BD915B5B}"/>
    <dgm:cxn modelId="{19167075-8DF6-4044-A82A-D0C499A7BFA6}" srcId="{03F0D1B8-E26A-4A7D-BC03-182E8D00681E}" destId="{AAD5415D-AEE3-4EC5-BD8E-91B198317CE0}" srcOrd="0" destOrd="0" parTransId="{4D7A6A0D-7788-45A2-A2BE-112BABBCE7CE}" sibTransId="{ECED0643-37E5-448F-AFC5-1CA4426D792C}"/>
    <dgm:cxn modelId="{38683D42-A3DE-4593-8876-CA74DE52FB6B}" type="presOf" srcId="{F3E425D5-58DF-497C-B414-C9FD5646B6FE}" destId="{82C253DD-DB45-4FC6-A2FA-B4FC30BA8727}" srcOrd="0" destOrd="0" presId="urn:microsoft.com/office/officeart/2005/8/layout/vList5"/>
    <dgm:cxn modelId="{2B76DF90-050C-4361-ACA2-97AF9ACF6A02}" type="presParOf" srcId="{81AE27D4-2CC5-4197-85A5-45ACD66E9BF2}" destId="{629B05C0-5501-47B8-AF13-9BB6C7FCADA6}" srcOrd="0" destOrd="0" presId="urn:microsoft.com/office/officeart/2005/8/layout/vList5"/>
    <dgm:cxn modelId="{559945A3-8327-4C4F-8DDA-42E64535A232}" type="presParOf" srcId="{629B05C0-5501-47B8-AF13-9BB6C7FCADA6}" destId="{9D7EB0BE-0F59-440B-A43E-FF1D2D3AD944}" srcOrd="0" destOrd="0" presId="urn:microsoft.com/office/officeart/2005/8/layout/vList5"/>
    <dgm:cxn modelId="{0ACEEB0F-9378-4FCA-B6DB-C995D9B90C91}" type="presParOf" srcId="{629B05C0-5501-47B8-AF13-9BB6C7FCADA6}" destId="{7BA8297B-4E44-4054-AA6E-D04910058F4B}" srcOrd="1" destOrd="0" presId="urn:microsoft.com/office/officeart/2005/8/layout/vList5"/>
    <dgm:cxn modelId="{F25E8E24-599B-476E-BFFC-E00B98DB9ABC}" type="presParOf" srcId="{81AE27D4-2CC5-4197-85A5-45ACD66E9BF2}" destId="{03DCF6F8-8A5F-455E-A09D-3A9307FC9573}" srcOrd="1" destOrd="0" presId="urn:microsoft.com/office/officeart/2005/8/layout/vList5"/>
    <dgm:cxn modelId="{1B8B06B4-ACDF-4F55-A0BF-EBD3106ACFA5}" type="presParOf" srcId="{81AE27D4-2CC5-4197-85A5-45ACD66E9BF2}" destId="{D42D290B-6D03-439F-92C2-937864F53FE4}" srcOrd="2" destOrd="0" presId="urn:microsoft.com/office/officeart/2005/8/layout/vList5"/>
    <dgm:cxn modelId="{1A1B9652-36D7-4A5C-8FD2-E60232EA33C0}" type="presParOf" srcId="{D42D290B-6D03-439F-92C2-937864F53FE4}" destId="{82C253DD-DB45-4FC6-A2FA-B4FC30BA8727}" srcOrd="0" destOrd="0" presId="urn:microsoft.com/office/officeart/2005/8/layout/vList5"/>
    <dgm:cxn modelId="{3C8498DE-5B62-47BD-81F2-99064420D34C}" type="presParOf" srcId="{D42D290B-6D03-439F-92C2-937864F53FE4}" destId="{D66D4297-FB42-4491-8A82-F2EC33883F1F}" srcOrd="1" destOrd="0" presId="urn:microsoft.com/office/officeart/2005/8/layout/vList5"/>
    <dgm:cxn modelId="{86FBE37F-21E6-4D32-A91C-4F0512118CCE}" type="presParOf" srcId="{81AE27D4-2CC5-4197-85A5-45ACD66E9BF2}" destId="{9695EE89-1353-4218-8149-596831C63C4D}" srcOrd="3" destOrd="0" presId="urn:microsoft.com/office/officeart/2005/8/layout/vList5"/>
    <dgm:cxn modelId="{E0E84C4D-706F-4A28-9443-65C13F541ECA}" type="presParOf" srcId="{81AE27D4-2CC5-4197-85A5-45ACD66E9BF2}" destId="{096F4FBC-B37A-4277-B78D-F4E4BE220F6D}" srcOrd="4" destOrd="0" presId="urn:microsoft.com/office/officeart/2005/8/layout/vList5"/>
    <dgm:cxn modelId="{00A8A828-9127-461F-AAB9-1AC530FEBF08}" type="presParOf" srcId="{096F4FBC-B37A-4277-B78D-F4E4BE220F6D}" destId="{7B32277D-9FAC-48FB-88E6-E305B0F4D299}" srcOrd="0" destOrd="0" presId="urn:microsoft.com/office/officeart/2005/8/layout/vList5"/>
    <dgm:cxn modelId="{9BE1CBF8-8F63-44E2-8E5A-6701CB5D2F37}" type="presParOf" srcId="{096F4FBC-B37A-4277-B78D-F4E4BE220F6D}" destId="{B0521263-5728-403E-B557-4DD1CB89DE95}" srcOrd="1" destOrd="0" presId="urn:microsoft.com/office/officeart/2005/8/layout/vList5"/>
    <dgm:cxn modelId="{3CE2ECA1-B411-46D5-A14B-30CBB5A9857A}" type="presParOf" srcId="{81AE27D4-2CC5-4197-85A5-45ACD66E9BF2}" destId="{BF67F8DB-5127-4755-AEE7-891AF8F32076}" srcOrd="5" destOrd="0" presId="urn:microsoft.com/office/officeart/2005/8/layout/vList5"/>
    <dgm:cxn modelId="{C00E584D-0A61-4B2A-9D7B-09522D53C6EC}" type="presParOf" srcId="{81AE27D4-2CC5-4197-85A5-45ACD66E9BF2}" destId="{2AFC046B-70C1-439F-A718-2195A1759466}" srcOrd="6" destOrd="0" presId="urn:microsoft.com/office/officeart/2005/8/layout/vList5"/>
    <dgm:cxn modelId="{6F6ED58A-4AD7-48C8-B87D-848BFE55E9A4}" type="presParOf" srcId="{2AFC046B-70C1-439F-A718-2195A1759466}" destId="{00DE3ADC-473D-4A9D-9F17-5BC07DFE5F16}" srcOrd="0" destOrd="0" presId="urn:microsoft.com/office/officeart/2005/8/layout/vList5"/>
    <dgm:cxn modelId="{B99F9B74-D55F-4B7E-840B-A521CB564878}" type="presParOf" srcId="{2AFC046B-70C1-439F-A718-2195A1759466}" destId="{F314EEF4-8F2E-4BEE-8620-A9AFFB2A28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D6A8-C9F9-4026-8BA0-75ECCD0F0EAF}" type="datetimeFigureOut">
              <a:rPr lang="en-US" smtClean="0"/>
              <a:t>11/4/2020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36DE9-3BAB-43D7-A8E2-A1DD2A558F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091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Before we proceed, I want my audience to brain storm, whether accounting is 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36DE9-3BAB-43D7-A8E2-A1DD2A558F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023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 13/32</a:t>
            </a:r>
            <a:r>
              <a:rPr lang="en-US" baseline="0" dirty="0"/>
              <a:t> of Original FW</a:t>
            </a:r>
          </a:p>
          <a:p>
            <a:endParaRPr lang="en-US" baseline="0" dirty="0"/>
          </a:p>
          <a:p>
            <a:r>
              <a:rPr lang="en-US" baseline="0" dirty="0"/>
              <a:t>Willey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fundamental characteristics are applied by following a three-step process. 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Firstly, identify the economic phenomenon that has a potential to be useful.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Secondly, identify the type of information regarding the phenomenon that is most relevant that could be faithfully represented.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Finally, determine whether that relevant information is available and could be faithfully represented.</a:t>
            </a:r>
          </a:p>
          <a:p>
            <a:r>
              <a:rPr lang="en-GB" sz="120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that the enhancing characteristics are applied to confirm or enhance the quality of the information.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A90-A533-4DF1-98BE-FAD159D66AE8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901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Pare 13, 14, 15/32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A90-A533-4DF1-98BE-FAD159D66AE8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988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Page</a:t>
            </a:r>
            <a:r>
              <a:rPr lang="en-US" baseline="0" dirty="0"/>
              <a:t> 16,17/32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E75A90-A533-4DF1-98BE-FAD159D66AE8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127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C:\Users\HP\Downloads\Arrow Blocks WB+LB Final 80 Percent (1).jpg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microsoft.com/office/2007/relationships/hdphoto" Target="../media/hdphoto4.wdp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7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85100" cy="2085975"/>
          </a:xfrm>
        </p:spPr>
        <p:txBody>
          <a:bodyPr>
            <a:normAutofit/>
          </a:bodyPr>
          <a:lstStyle/>
          <a:p>
            <a:r>
              <a:rPr lang="en-GB" b="1" dirty="0"/>
              <a:t>Chapter - 1 </a:t>
            </a:r>
            <a:r>
              <a:rPr lang="en-US" dirty="0"/>
              <a:t/>
            </a:r>
            <a:br>
              <a:rPr lang="en-US" dirty="0"/>
            </a:br>
            <a:r>
              <a:rPr lang="en-GB" b="1" dirty="0"/>
              <a:t>Basics of Financial </a:t>
            </a:r>
            <a:r>
              <a:rPr lang="en-GB" b="1" dirty="0" smtClean="0"/>
              <a:t>Accounting</a:t>
            </a:r>
            <a:br>
              <a:rPr lang="en-GB" b="1" dirty="0" smtClean="0"/>
            </a:br>
            <a:r>
              <a:rPr lang="en-US" sz="2000" b="1" dirty="0">
                <a:solidFill>
                  <a:srgbClr val="FF0000"/>
                </a:solidFill>
              </a:rPr>
              <a:t>Video number 1-11 are mandatory part of this </a:t>
            </a:r>
            <a:r>
              <a:rPr lang="en-US" sz="2000" b="1" dirty="0" smtClean="0">
                <a:solidFill>
                  <a:srgbClr val="FF0000"/>
                </a:solidFill>
              </a:rPr>
              <a:t>module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57F3AB-8F0F-9743-853A-6EEE3EC19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7000" y="4419600"/>
            <a:ext cx="6400800" cy="1752600"/>
          </a:xfrm>
        </p:spPr>
        <p:txBody>
          <a:bodyPr/>
          <a:lstStyle/>
          <a:p>
            <a:r>
              <a:rPr lang="en-US" b="1" dirty="0"/>
              <a:t>MGT 101</a:t>
            </a:r>
            <a:br>
              <a:rPr lang="en-US" b="1" dirty="0"/>
            </a:br>
            <a:r>
              <a:rPr lang="en-US" b="1" dirty="0"/>
              <a:t>Financial Accounting</a:t>
            </a:r>
            <a:r>
              <a:rPr lang="en-US" dirty="0"/>
              <a:t/>
            </a:r>
            <a:br>
              <a:rPr lang="en-US" dirty="0"/>
            </a:br>
            <a:r>
              <a:rPr lang="en-US" sz="1200" b="1" dirty="0"/>
              <a:t/>
            </a:r>
            <a:br>
              <a:rPr lang="en-US" sz="1200" b="1" dirty="0"/>
            </a:br>
            <a:r>
              <a:rPr lang="en-GB" sz="1200" b="1" dirty="0"/>
              <a:t>By </a:t>
            </a:r>
            <a:br>
              <a:rPr lang="en-GB" sz="1200" b="1" dirty="0"/>
            </a:br>
            <a:r>
              <a:rPr lang="en-GB" sz="1200" b="1" dirty="0"/>
              <a:t>Mian Ahmad Farhan, FCA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4132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429000"/>
            <a:ext cx="3657600" cy="147002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Sources of Financial Information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DB319F09-83B2-504B-B8E6-CBF5FF59407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9144000" cy="1037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5153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B4226C-BF05-484C-AF51-1A0AAC080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Sources of Financial Information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FBD5A6-643F-C345-ABF0-3D0BA6735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898495"/>
            <a:ext cx="3534937" cy="306101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There are three sources of financial information</a:t>
            </a:r>
          </a:p>
          <a:p>
            <a:pPr marL="51435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Transactions</a:t>
            </a: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Events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514350" indent="-514350">
              <a:spcBef>
                <a:spcPts val="0"/>
              </a:spcBef>
              <a:buFont typeface="+mj-lt"/>
              <a:buAutoNum type="romanL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Conditions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also known as </a:t>
            </a:r>
            <a:r>
              <a:rPr lang="en-US" sz="2000" u="sng" dirty="0">
                <a:latin typeface="Arial Rounded MT Bold" panose="020F0704030504030204" pitchFamily="34" charset="77"/>
              </a:rPr>
              <a:t>accounting phenomena</a:t>
            </a:r>
            <a:endParaRPr lang="en-US" sz="2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296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D88E9B3-E120-894D-A2F4-61CF921C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9178"/>
            <a:ext cx="7886700" cy="994172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Transaction 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D68CE4-32F0-FB4D-A064-427448A709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220276"/>
            <a:ext cx="3657438" cy="1319509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Transaction occurs when two persons deal with each other.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6EF0EC-85B3-7B4E-8FAB-3CB1C85C154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7129" y="5697939"/>
            <a:ext cx="824865" cy="61722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EAAB95D-AC8C-774F-935C-185A4188E9DE}"/>
              </a:ext>
            </a:extLst>
          </p:cNvPr>
          <p:cNvSpPr txBox="1"/>
          <p:nvPr/>
        </p:nvSpPr>
        <p:spPr>
          <a:xfrm>
            <a:off x="4532888" y="2539785"/>
            <a:ext cx="373565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 dirty="0">
                <a:latin typeface="Arial Rounded MT Bold" panose="020F0704030504030204" pitchFamily="34" charset="77"/>
              </a:rPr>
              <a:t>Social motives dealings</a:t>
            </a:r>
          </a:p>
          <a:p>
            <a:r>
              <a:rPr lang="en-US" sz="2000" dirty="0">
                <a:latin typeface="Arial Rounded MT Bold" panose="020F0704030504030204" pitchFamily="34" charset="77"/>
              </a:rPr>
              <a:t>Social transaction</a:t>
            </a:r>
          </a:p>
          <a:p>
            <a:endParaRPr lang="en-US" sz="2000" i="1" dirty="0">
              <a:latin typeface="Arial Rounded MT Bold" panose="020F0704030504030204" pitchFamily="34" charset="77"/>
            </a:endParaRPr>
          </a:p>
          <a:p>
            <a:r>
              <a:rPr lang="en-US" sz="2000" i="1" dirty="0">
                <a:latin typeface="Arial Rounded MT Bold" panose="020F0704030504030204" pitchFamily="34" charset="77"/>
              </a:rPr>
              <a:t>birthday gift etc.</a:t>
            </a:r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D034B404-1C23-BC47-AF85-ADED8B4880F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462" y="5697939"/>
            <a:ext cx="739140" cy="632936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5C8D88B3-1161-124F-86B6-20919B7381FA}"/>
              </a:ext>
            </a:extLst>
          </p:cNvPr>
          <p:cNvSpPr txBox="1"/>
          <p:nvPr/>
        </p:nvSpPr>
        <p:spPr>
          <a:xfrm>
            <a:off x="4571999" y="4066723"/>
            <a:ext cx="359826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>
                <a:latin typeface="Arial Rounded MT Bold" panose="020F0704030504030204" pitchFamily="34" charset="77"/>
              </a:rPr>
              <a:t>Economic benefits dealing</a:t>
            </a:r>
            <a:r>
              <a:rPr lang="en-US" sz="2000" u="sng" dirty="0">
                <a:latin typeface="Arial Rounded MT Bold" panose="020F0704030504030204" pitchFamily="34" charset="77"/>
              </a:rPr>
              <a:t>             </a:t>
            </a:r>
            <a:r>
              <a:rPr lang="en-US" sz="2000" dirty="0">
                <a:latin typeface="Arial Rounded MT Bold" panose="020F0704030504030204" pitchFamily="34" charset="77"/>
              </a:rPr>
              <a:t>Accounting transaction </a:t>
            </a:r>
          </a:p>
          <a:p>
            <a:endParaRPr lang="en-US" sz="2000" dirty="0">
              <a:latin typeface="Arial Rounded MT Bold" panose="020F0704030504030204" pitchFamily="34" charset="77"/>
            </a:endParaRPr>
          </a:p>
          <a:p>
            <a:r>
              <a:rPr lang="en-US" sz="2000" i="1" dirty="0">
                <a:latin typeface="Arial Rounded MT Bold" panose="020F0704030504030204" pitchFamily="34" charset="77"/>
              </a:rPr>
              <a:t>monetary dealing between the entity and other person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8002F0E8-7CFC-3248-9C8E-F2CA5F27BDB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2070" y="5697939"/>
            <a:ext cx="1082040" cy="60483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788526D-4F66-384D-98E7-78CD91D04A54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42946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94 -0.03981 L 0.01094 -0.03958 C 0.01267 -0.0449 0.01528 -0.05277 0.01823 -0.05787 C 0.01892 -0.05902 0.01996 -0.05995 0.02066 -0.06111 C 0.0283 -0.07384 0.01719 -0.05694 0.02552 -0.07245 C 0.02656 -0.0743 0.02795 -0.07569 0.02916 -0.07731 C 0.02951 -0.07893 0.02969 -0.08078 0.03038 -0.08217 C 0.0309 -0.08356 0.03212 -0.08425 0.03281 -0.08541 C 0.03368 -0.08703 0.03455 -0.08865 0.03524 -0.09027 C 0.03576 -0.09189 0.03576 -0.09375 0.03646 -0.09513 C 0.03784 -0.09861 0.03975 -0.10162 0.04132 -0.10486 L 0.04375 -0.10995 C 0.04462 -0.11157 0.04514 -0.11342 0.04618 -0.11481 L 0.04861 -0.11805 C 0.05052 -0.12314 0.05312 -0.13032 0.05607 -0.13425 C 0.05677 -0.13541 0.05764 -0.13634 0.0585 -0.1375 C 0.06337 -0.14583 0.05833 -0.13888 0.06337 -0.14884 C 0.06389 -0.15023 0.0651 -0.15092 0.0658 -0.15208 C 0.06701 -0.15416 0.0684 -0.15625 0.06944 -0.15856 C 0.07118 -0.16273 0.07222 -0.16759 0.0743 -0.17175 C 0.07517 -0.17338 0.07587 -0.175 0.07673 -0.17662 C 0.07864 -0.18009 0.08125 -0.18402 0.08281 -0.18796 C 0.08368 -0.19004 0.0842 -0.19236 0.08524 -0.19444 C 0.08594 -0.1956 0.08698 -0.19652 0.08767 -0.19768 C 0.08941 -0.20069 0.0908 -0.20439 0.09253 -0.2074 L 0.09618 -0.21388 C 0.09965 -0.22777 0.09496 -0.21088 0.1 -0.22199 C 0.10052 -0.22361 0.10052 -0.22546 0.10121 -0.22685 C 0.10173 -0.2287 0.10278 -0.23009 0.10364 -0.23171 C 0.10399 -0.23402 0.10416 -0.23634 0.10486 -0.23842 C 0.10538 -0.24004 0.10659 -0.24143 0.10729 -0.24328 C 0.10816 -0.24537 0.10885 -0.24768 0.10972 -0.24976 C 0.11041 -0.25138 0.11146 -0.25277 0.11215 -0.25463 C 0.11666 -0.26527 0.11232 -0.2581 0.11944 -0.27083 C 0.12187 -0.27523 0.125 -0.27893 0.12673 -0.28379 C 0.12969 -0.29166 0.12795 -0.28865 0.13159 -0.29351 C 0.13212 -0.29513 0.13229 -0.29699 0.13281 -0.29838 C 0.1335 -0.29976 0.13489 -0.30023 0.13524 -0.30162 C 0.13663 -0.30578 0.13594 -0.31111 0.13767 -0.31481 C 0.13854 -0.31643 0.13958 -0.31782 0.14028 -0.31967 C 0.1408 -0.32106 0.14114 -0.32291 0.14149 -0.32453 C 0.14236 -0.3287 0.14271 -0.33333 0.14392 -0.3375 C 0.14774 -0.35324 0.14149 -0.3287 0.14757 -0.34884 C 0.14844 -0.35208 0.14878 -0.35555 0.15 -0.35856 C 0.15156 -0.36296 0.15364 -0.36713 0.15486 -0.37175 C 0.15659 -0.37847 0.15538 -0.375 0.1585 -0.38148 C 0.15885 -0.3831 0.1592 -0.38472 0.15972 -0.38634 C 0.16041 -0.38842 0.16146 -0.3905 0.16215 -0.39282 C 0.16493 -0.40231 0.16128 -0.39652 0.1658 -0.40254 C 0.16736 -0.40694 0.16962 -0.41088 0.17066 -0.4155 C 0.17118 -0.41713 0.17135 -0.41898 0.17187 -0.42037 C 0.17257 -0.42222 0.17378 -0.42361 0.1743 -0.42523 C 0.175 -0.42685 0.175 -0.4287 0.17552 -0.43009 C 0.17621 -0.43194 0.17725 -0.43333 0.17795 -0.43518 C 0.17969 -0.43935 0.18177 -0.44351 0.18298 -0.44814 C 0.18333 -0.44976 0.1835 -0.45138 0.1842 -0.453 C 0.18472 -0.45416 0.18576 -0.45509 0.18663 -0.45625 C 0.18871 -0.46481 0.18993 -0.47083 0.19392 -0.47893 C 0.19462 -0.48055 0.19566 -0.48217 0.19635 -0.48379 C 0.20139 -0.49722 0.19305 -0.47963 0.2 -0.49351 C 0.20347 -0.5074 0.19861 -0.4905 0.20364 -0.50185 C 0.20434 -0.50324 0.20434 -0.50509 0.20486 -0.50671 C 0.20555 -0.50833 0.20659 -0.50972 0.20729 -0.51157 C 0.20781 -0.51296 0.20798 -0.51481 0.2085 -0.51643 C 0.2092 -0.51851 0.21007 -0.5206 0.21094 -0.52291 C 0.21163 -0.52731 0.21284 -0.53726 0.21458 -0.54074 L 0.21701 -0.5456 L 0.21944 -0.55532 C 0.22066 -0.56018 0.22014 -0.56064 0.22309 -0.56342 C 0.22396 -0.56435 0.22482 -0.56458 0.22569 -0.56504 L 0.22569 -0.56481 L 0.22569 -0.56504 L 0.22569 -0.56481 L 0.2243 -0.56504 " pathEditMode="relative" rAng="0" ptsTypes="AAAAAAAAAAAAAAAAAAAAAAAAAAAAAAAAAAAAAAAAAAAAAAAAAAAAAAAAAAAAAAAAAAAAAA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729" y="-2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37 L -0.00104 -0.00347 C 0.00261 -0.00602 0.00625 -0.00787 0.0099 -0.01041 C 0.01077 -0.01111 0.01146 -0.0125 0.01233 -0.01366 C 0.01563 -0.01713 0.0158 -0.01666 0.01962 -0.01852 C 0.02049 -0.01944 0.02118 -0.02083 0.02205 -0.02176 C 0.02431 -0.02407 0.02726 -0.02546 0.02934 -0.02824 C 0.03299 -0.0331 0.03073 -0.03079 0.03663 -0.03472 C 0.04011 -0.03935 0.04097 -0.04074 0.04636 -0.04444 C 0.04809 -0.0456 0.04965 -0.04653 0.05122 -0.04768 C 0.05834 -0.05347 0.05382 -0.05116 0.05972 -0.05579 C 0.06146 -0.05694 0.0632 -0.05764 0.06476 -0.05903 C 0.06563 -0.05995 0.06615 -0.06134 0.06719 -0.06227 C 0.06823 -0.06366 0.06962 -0.06435 0.07084 -0.06551 C 0.0717 -0.06643 0.0724 -0.06782 0.07327 -0.06875 C 0.07431 -0.07014 0.0757 -0.07083 0.07691 -0.07199 C 0.07986 -0.07569 0.08264 -0.07963 0.08542 -0.08356 C 0.08698 -0.08565 0.08906 -0.0875 0.09028 -0.09004 C 0.09115 -0.09166 0.09184 -0.09329 0.09271 -0.09491 C 0.09375 -0.09653 0.09531 -0.09791 0.09636 -0.09977 C 0.09722 -0.10116 0.09792 -0.10301 0.09879 -0.10463 C 0.1 -0.10671 0.10122 -0.10903 0.10243 -0.11111 C 0.10365 -0.11273 0.10504 -0.11412 0.10608 -0.11597 C 0.10712 -0.11759 0.10764 -0.11921 0.10851 -0.12083 C 0.10972 -0.12315 0.11111 -0.12523 0.11215 -0.12731 C 0.11302 -0.12893 0.11372 -0.13079 0.11459 -0.13217 C 0.11528 -0.13333 0.11632 -0.13426 0.11702 -0.13541 C 0.11893 -0.13866 0.12066 -0.14166 0.12188 -0.14514 C 0.12483 -0.15301 0.12309 -0.15 0.12691 -0.15509 L 0.13177 -0.17454 C 0.13212 -0.17616 0.13229 -0.17801 0.13299 -0.1794 L 0.13542 -0.18426 C 0.13611 -0.1875 0.13715 -0.19074 0.13785 -0.19398 C 0.13872 -0.19861 0.13993 -0.20625 0.1415 -0.21018 C 0.14462 -0.21875 0.1434 -0.21435 0.14514 -0.22315 C 0.14757 -0.25 0.14705 -0.23819 0.14514 -0.28333 C 0.14497 -0.2868 0.14445 -0.29004 0.14393 -0.29305 C 0.14323 -0.29653 0.14219 -0.29977 0.1415 -0.30301 L 0.13906 -0.31273 C 0.13854 -0.31435 0.13854 -0.3162 0.13785 -0.31759 C 0.13698 -0.31921 0.13594 -0.3206 0.13542 -0.32245 C 0.13472 -0.32384 0.1349 -0.32592 0.1342 -0.32731 C 0.13281 -0.32986 0.1309 -0.33171 0.12934 -0.33379 L 0.12691 -0.33704 C 0.12639 -0.33866 0.12639 -0.34051 0.1257 -0.3419 C 0.12396 -0.34491 0.11945 -0.35 0.11945 -0.34977 C 0.11615 -0.36389 0.12084 -0.34699 0.1158 -0.3581 C 0.11042 -0.37014 0.11962 -0.35555 0.11215 -0.36782 C 0.10955 -0.37245 0.10972 -0.36921 0.10972 -0.37268 L 0.10972 -0.37245 " pathEditMode="relative" rAng="0" ptsTypes="AAAAAAAAAAAAAAAAAAAAAAAAAAAAAAAAAAAAAAAAAAAAAAAAAA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184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191 0.00694 L 0.05191 0.00717 C 0.07361 0.00995 0.06632 0.00972 0.0993 0.00694 C 0.10104 0.00694 0.1026 0.00602 0.10434 0.00532 C 0.11545 -0.00463 0.10174 0.0081 0.11042 -0.00116 C 0.11146 -0.00232 0.11285 -0.00301 0.11406 -0.0044 C 0.11493 -0.00533 0.11562 -0.00671 0.11649 -0.00764 C 0.11753 -0.0088 0.1191 -0.00949 0.12014 -0.01088 C 0.12014 -0.01065 0.12864 -0.02199 0.12986 -0.02384 L 0.13472 -0.03033 C 0.13594 -0.03195 0.1375 -0.03333 0.13837 -0.03519 L 0.1408 -0.04005 C 0.14132 -0.04167 0.14149 -0.04329 0.14201 -0.04491 C 0.14271 -0.04722 0.14392 -0.04908 0.14444 -0.05139 C 0.14549 -0.05556 0.14583 -0.06019 0.14687 -0.06435 C 0.14792 -0.06852 0.14878 -0.0713 0.1493 -0.0757 C 0.14983 -0.07963 0.15017 -0.08333 0.15069 -0.08704 C 0.15017 -0.10602 0.15017 -0.125 0.1493 -0.14398 C 0.1493 -0.1463 0.14601 -0.15996 0.14566 -0.16019 L 0.1408 -0.16667 L 0.13594 -0.17315 L 0.13229 -0.17477 C 0.13142 -0.17593 0.1309 -0.17732 0.12986 -0.17801 C 0.12691 -0.18009 0.12118 -0.18171 0.11771 -0.18287 C 0.10434 -0.18241 0.0908 -0.18241 0.07743 -0.18125 C 0.05121 -0.1794 0.0842 -0.17963 0.07014 -0.17963 L 0.07135 -0.17963 " pathEditMode="relative" rAng="0" ptsTypes="AAAAAAAAAAAAAAAAAAAAAAAAAAA">
                                      <p:cBhvr>
                                        <p:cTn id="4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1" y="-9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AB0B6F-E6CF-D94F-B0AD-598719059B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Accounting Transaction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5E5BF84-58A8-FE4C-B05F-3F6C68FFD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480661"/>
            <a:ext cx="3776864" cy="1948339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dirty="0">
                <a:latin typeface="Arial Rounded MT Bold" panose="020F0704030504030204" pitchFamily="34" charset="77"/>
              </a:rPr>
              <a:t>Dealing between entity and other persons: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entity with owner/s</a:t>
            </a:r>
          </a:p>
          <a:p>
            <a:pPr marL="457200" indent="-457200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entity with any person other than the owner/s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D9B267E-40DD-8C48-87BB-D175E05546F9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6" t="3495" r="20195" b="-1"/>
          <a:stretch/>
        </p:blipFill>
        <p:spPr bwMode="auto">
          <a:xfrm>
            <a:off x="7594955" y="1853643"/>
            <a:ext cx="753909" cy="6345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BC7A8C5C-FE34-6449-8136-4A9E597B56BF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4955" y="4821942"/>
            <a:ext cx="645795" cy="470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B6EF0DB-2678-EE44-AFEE-1AE0145A6C9D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0" t="9671"/>
          <a:stretch/>
        </p:blipFill>
        <p:spPr bwMode="auto">
          <a:xfrm>
            <a:off x="7338349" y="5489517"/>
            <a:ext cx="902401" cy="82118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3CC99490-22FC-3045-AFBD-2EADB3D8397B}"/>
              </a:ext>
            </a:extLst>
          </p:cNvPr>
          <p:cNvSpPr/>
          <p:nvPr/>
        </p:nvSpPr>
        <p:spPr>
          <a:xfrm>
            <a:off x="4572000" y="3429000"/>
            <a:ext cx="3615966" cy="24336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b="1" dirty="0">
                <a:latin typeface="Arial Rounded MT Bold" panose="020F0704030504030204" pitchFamily="34" charset="77"/>
              </a:rPr>
              <a:t>There are two </a:t>
            </a:r>
            <a:r>
              <a:rPr lang="en-US" sz="2000" b="1" i="1" dirty="0">
                <a:latin typeface="Arial Rounded MT Bold" panose="020F0704030504030204" pitchFamily="34" charset="77"/>
              </a:rPr>
              <a:t>criteria</a:t>
            </a:r>
            <a:r>
              <a:rPr lang="en-US" sz="2000" b="1" dirty="0">
                <a:latin typeface="Arial Rounded MT Bold" panose="020F0704030504030204" pitchFamily="34" charset="77"/>
              </a:rPr>
              <a:t> to identify an accounting transaction: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Measurability in terms of money 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Dealing of the entity with other person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F7A339-8EFA-FB40-BD8C-61FF2F6CB6F3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353682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60CF46-A1A9-5947-BBC3-2DC05207A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Practice 1.1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4D5916-09BD-654E-B50C-866C49777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45555"/>
            <a:ext cx="3669175" cy="475430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800" b="1" dirty="0">
                <a:latin typeface="Arial Rounded MT Bold" panose="020F0704030504030204" pitchFamily="34" charset="77"/>
              </a:rPr>
              <a:t>Keeping in view the criteria, identify which of the following information is accounting transaction:</a:t>
            </a:r>
            <a:endParaRPr lang="en-US" sz="1800" dirty="0">
              <a:latin typeface="Arial Rounded MT Bold" panose="020F0704030504030204" pitchFamily="34" charset="77"/>
            </a:endParaRP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Payment of staff salaries made by cheque.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Appointing a production manager on contract.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Having a conversation with foreign supplier for import of raw material.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Placing an order for purchase of production machine.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Purchasing motor vehicle and paying cash for the price. </a:t>
            </a:r>
          </a:p>
        </p:txBody>
      </p:sp>
    </p:spTree>
    <p:extLst>
      <p:ext uri="{BB962C8B-B14F-4D97-AF65-F5344CB8AC3E}">
        <p14:creationId xmlns:p14="http://schemas.microsoft.com/office/powerpoint/2010/main" val="2029066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85C5F3-822E-1D47-8727-A9898D3A6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Practice 1.2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A7133A4-614F-B346-A60C-060D38CA48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Arial Rounded MT Bold" panose="020F0704030504030204" pitchFamily="34" charset="77"/>
              </a:rPr>
              <a:t>Identify accounting transactions: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Up-keeping expenses of building paid by cheque.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Collection of dues from customers.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Negotiating with bank for taking loan.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Receiving cash against loan from bank.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Payment of personal expenses of the owner in cash. </a:t>
            </a:r>
          </a:p>
        </p:txBody>
      </p:sp>
    </p:spTree>
    <p:extLst>
      <p:ext uri="{BB962C8B-B14F-4D97-AF65-F5344CB8AC3E}">
        <p14:creationId xmlns:p14="http://schemas.microsoft.com/office/powerpoint/2010/main" val="3233107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583CAF-59ED-244F-BC0F-8B750AEC6A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Event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0E25C27-23B2-C648-A943-DAB12B28F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43000"/>
            <a:ext cx="3669175" cy="57150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Event means anything that happens. There are two types of events:</a:t>
            </a:r>
          </a:p>
          <a:p>
            <a:pPr marL="403225" indent="-403225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Monetary</a:t>
            </a: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marL="403225" indent="-403225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Non-Monetary</a:t>
            </a: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>
                <a:latin typeface="Arial Rounded MT Bold" panose="020F0704030504030204" pitchFamily="34" charset="77"/>
              </a:rPr>
              <a:t>Monetary Event</a:t>
            </a:r>
            <a:r>
              <a:rPr lang="en-US" sz="2000" u="sng" dirty="0">
                <a:latin typeface="Arial Rounded MT Bold" panose="020F0704030504030204" pitchFamily="34" charset="77"/>
              </a:rPr>
              <a:t> 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latin typeface="Arial Rounded MT Bold" panose="020F0704030504030204" pitchFamily="34" charset="77"/>
              </a:rPr>
              <a:t>Examples include: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latin typeface="Arial Rounded MT Bold" panose="020F0704030504030204" pitchFamily="34" charset="77"/>
              </a:rPr>
              <a:t>Loss by fire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latin typeface="Arial Rounded MT Bold" panose="020F0704030504030204" pitchFamily="34" charset="77"/>
              </a:rPr>
              <a:t>Loss by accident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latin typeface="Arial Rounded MT Bold" panose="020F0704030504030204" pitchFamily="34" charset="77"/>
              </a:rPr>
              <a:t>Foreign exchange (gain/loss)</a:t>
            </a:r>
            <a:endParaRPr lang="en-US" sz="2000" b="1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u="sng" dirty="0">
                <a:latin typeface="Arial Rounded MT Bold" panose="020F0704030504030204" pitchFamily="34" charset="77"/>
              </a:rPr>
              <a:t>Non-Monetary Event</a:t>
            </a:r>
            <a:endParaRPr lang="en-US" sz="2000" u="sng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latin typeface="Arial Rounded MT Bold" panose="020F0704030504030204" pitchFamily="34" charset="77"/>
              </a:rPr>
              <a:t>Examples include: </a:t>
            </a:r>
          </a:p>
          <a:p>
            <a:pPr>
              <a:spcBef>
                <a:spcPts val="0"/>
              </a:spcBef>
            </a:pPr>
            <a:r>
              <a:rPr lang="en-US" sz="2000" i="1" dirty="0">
                <a:latin typeface="Arial Rounded MT Bold" panose="020F0704030504030204" pitchFamily="34" charset="77"/>
              </a:rPr>
              <a:t>Winning or losing a game that does not carry financial impacts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0798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9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9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9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0E91ACD-97C8-114B-B58D-422679C6E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Condition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701B503-5A4A-884A-A181-AF3E006A5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3669175" cy="433182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Condition covers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certain adjustments</a:t>
            </a:r>
            <a:r>
              <a:rPr lang="en-US" sz="2000" dirty="0">
                <a:latin typeface="Arial Rounded MT Bold" panose="020F0704030504030204" pitchFamily="34" charset="77"/>
              </a:rPr>
              <a:t> in already recorded transactions and events.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i="1" dirty="0">
                <a:latin typeface="Arial Rounded MT Bold" panose="020F0704030504030204" pitchFamily="34" charset="77"/>
              </a:rPr>
              <a:t>Examples include: </a:t>
            </a:r>
            <a:endParaRPr lang="en-US" sz="2000" b="1" dirty="0">
              <a:latin typeface="Arial Rounded MT Bold" panose="020F0704030504030204" pitchFamily="34" charset="77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 Rounded MT Bold" panose="020F0704030504030204" pitchFamily="34" charset="77"/>
              </a:rPr>
              <a:t>Provision to be created against expected doubtful recovery from customer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>
              <a:spcBef>
                <a:spcPts val="0"/>
              </a:spcBef>
            </a:pPr>
            <a:r>
              <a:rPr lang="en-US" sz="2000" b="1" dirty="0">
                <a:latin typeface="Arial Rounded MT Bold" panose="020F0704030504030204" pitchFamily="34" charset="77"/>
              </a:rPr>
              <a:t>Fixed Assets to be depreciated according to their expected useful life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E1736F2-F819-9242-BB71-40447624CF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9235" y="5351844"/>
            <a:ext cx="1419225" cy="8001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A8090D-346B-5041-BD54-77C4D9AD7CFC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1677513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D50A3F1-BEFD-814A-9A2F-0F9B3FB44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Practice 1.3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D6701F-5811-E745-8DF1-2F86413DC9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2825" y="1179789"/>
            <a:ext cx="7338350" cy="379732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Which of the the following information is </a:t>
            </a:r>
            <a:r>
              <a:rPr lang="en-US" sz="2000" b="1" u="sng" dirty="0">
                <a:latin typeface="Arial Rounded MT Bold" panose="020F0704030504030204" pitchFamily="34" charset="77"/>
              </a:rPr>
              <a:t>Transaction</a:t>
            </a:r>
            <a:r>
              <a:rPr lang="en-US" sz="2000" dirty="0">
                <a:latin typeface="Arial Rounded MT Bold" panose="020F0704030504030204" pitchFamily="34" charset="77"/>
              </a:rPr>
              <a:t>, </a:t>
            </a:r>
            <a:r>
              <a:rPr lang="en-US" sz="2000" b="1" u="sng" dirty="0">
                <a:latin typeface="Arial Rounded MT Bold" panose="020F0704030504030204" pitchFamily="34" charset="77"/>
              </a:rPr>
              <a:t>Event</a:t>
            </a:r>
            <a:r>
              <a:rPr lang="en-US" sz="2000" dirty="0">
                <a:latin typeface="Arial Rounded MT Bold" panose="020F0704030504030204" pitchFamily="34" charset="77"/>
              </a:rPr>
              <a:t> or </a:t>
            </a:r>
            <a:r>
              <a:rPr lang="en-US" sz="2000" b="1" u="sng" dirty="0">
                <a:latin typeface="Arial Rounded MT Bold" panose="020F0704030504030204" pitchFamily="34" charset="77"/>
              </a:rPr>
              <a:t>Condition</a:t>
            </a:r>
            <a:r>
              <a:rPr lang="en-US" sz="2000" dirty="0">
                <a:latin typeface="Arial Rounded MT Bold" panose="020F0704030504030204" pitchFamily="34" charset="77"/>
              </a:rPr>
              <a:t>: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Stock in godown lost by fire 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Giving away gifts to employees of the entity 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Training to employees through external trainers 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Organizing a dinner for entity’s valued customers 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Recognizing depreciation of machinery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Insurance claim recovered from insurance company against stock lost by fire</a:t>
            </a:r>
          </a:p>
          <a:p>
            <a:pPr marL="385763" indent="-385763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Cash paid as charity to a hospital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5B716AD-17F1-754D-869D-B5A34FFF6135}"/>
              </a:ext>
            </a:extLst>
          </p:cNvPr>
          <p:cNvSpPr/>
          <p:nvPr/>
        </p:nvSpPr>
        <p:spPr>
          <a:xfrm>
            <a:off x="902825" y="4919008"/>
            <a:ext cx="7338350" cy="1938992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b="1" u="sng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Answer:</a:t>
            </a:r>
            <a:r>
              <a:rPr lang="en-US" sz="2000" u="sng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Event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Transaction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Transaction 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Transaction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Condition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Transaction</a:t>
            </a:r>
          </a:p>
          <a:p>
            <a:pPr>
              <a:lnSpc>
                <a:spcPct val="120000"/>
              </a:lnSpc>
              <a:spcBef>
                <a:spcPts val="0"/>
              </a:spcBef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Transaction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7882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149396"/>
            <a:ext cx="3345366" cy="384995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Three sources of financial information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Transaction results from a deal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First party is the entity itself dealing with others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Each accounting information is measurable in money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endParaRPr lang="en-US" sz="2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725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2CAEE5-28CE-FF47-B002-DB6D0B505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9314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Contents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5580AB7E-C43E-724F-BB42-C8ADAE6ADF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32933935"/>
              </p:ext>
            </p:extLst>
          </p:nvPr>
        </p:nvGraphicFramePr>
        <p:xfrm>
          <a:off x="1614914" y="1605280"/>
          <a:ext cx="6508861" cy="3962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16302">
                  <a:extLst>
                    <a:ext uri="{9D8B030D-6E8A-4147-A177-3AD203B41FA5}">
                      <a16:colId xmlns:a16="http://schemas.microsoft.com/office/drawing/2014/main" xmlns="" val="394342519"/>
                    </a:ext>
                  </a:extLst>
                </a:gridCol>
                <a:gridCol w="5992559">
                  <a:extLst>
                    <a:ext uri="{9D8B030D-6E8A-4147-A177-3AD203B41FA5}">
                      <a16:colId xmlns:a16="http://schemas.microsoft.com/office/drawing/2014/main" xmlns="" val="4132097321"/>
                    </a:ext>
                  </a:extLst>
                </a:gridCol>
              </a:tblGrid>
              <a:tr h="41148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Sr. No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Course Outline – Topics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08159413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1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Definition of Accounting &amp; Financial Information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52405195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2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Sources of Financial Information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77948069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3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Money Measurement &amp; Financial Position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310511047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4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Functions of Financial Accounting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0157359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5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Elements of Financial Statements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324838547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6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Entity and Separate Entity Concept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301375048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7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User of Financial Information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36421231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8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Underlying Assumption – Going Concern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81182179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9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Recognition of the elements of financial statements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8148839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  <a:latin typeface="Arial Rounded MT Bold" panose="020F0704030504030204" pitchFamily="34" charset="77"/>
                        </a:rPr>
                        <a:t>Measurement of the elements of financial statements</a:t>
                      </a:r>
                      <a:endParaRPr lang="en-US" sz="20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1207991231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11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Qualitative characteristics of useful financial information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anchor="ctr"/>
                </a:tc>
                <a:extLst>
                  <a:ext uri="{0D108BD9-81ED-4DB2-BD59-A6C34878D82A}">
                    <a16:rowId xmlns:a16="http://schemas.microsoft.com/office/drawing/2014/main" xmlns="" val="2236396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880738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3657600" cy="147002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Arial Rounded MT Bold" panose="020F0704030504030204" pitchFamily="34" charset="77"/>
              </a:rPr>
              <a:t>Money Measurement and Financial Position</a:t>
            </a:r>
            <a:endParaRPr lang="en-US" sz="28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2FCA8213-64A7-5949-B4EE-3553524FBE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2495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14098-26B1-E24C-89B0-F0B92958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Money measurement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C7A58-7D3F-CC4B-AF23-A0B770C3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734836"/>
            <a:ext cx="3993266" cy="1948675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Money measurement means to assign a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value in reporting currency </a:t>
            </a:r>
            <a:r>
              <a:rPr lang="en-US" sz="2000" dirty="0">
                <a:latin typeface="Arial Rounded MT Bold" panose="020F0704030504030204" pitchFamily="34" charset="77"/>
              </a:rPr>
              <a:t>to an accounting phenomena.</a:t>
            </a:r>
          </a:p>
          <a:p>
            <a:pPr>
              <a:spcBef>
                <a:spcPts val="0"/>
              </a:spcBef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>
              <a:spcBef>
                <a:spcPts val="0"/>
              </a:spcBef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D42FF5-0C1A-FD4A-84AA-424BD906C282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F229907-337E-A348-A9B2-389A4F5A30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777" y="3805657"/>
            <a:ext cx="1230373" cy="6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388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014098-26B1-E24C-89B0-F0B9295883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Measurement parameters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4C7A58-7D3F-CC4B-AF23-A0B770C395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43000"/>
            <a:ext cx="3993266" cy="5535593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2851150" algn="l"/>
              </a:tabLst>
            </a:pPr>
            <a:endParaRPr lang="en-US" sz="1800" dirty="0">
              <a:latin typeface="Arial Rounded MT Bold" panose="020F0704030504030204" pitchFamily="34" charset="77"/>
            </a:endParaRPr>
          </a:p>
          <a:p>
            <a:pPr marL="0" indent="0">
              <a:buNone/>
              <a:tabLst>
                <a:tab pos="2851150" algn="l"/>
              </a:tabLst>
            </a:pPr>
            <a:endParaRPr lang="en-US" sz="1800" dirty="0">
              <a:latin typeface="Arial Rounded MT Bold" panose="020F0704030504030204" pitchFamily="34" charset="77"/>
            </a:endParaRPr>
          </a:p>
          <a:p>
            <a:pPr marL="0" indent="0">
              <a:buNone/>
              <a:tabLst>
                <a:tab pos="2851150" algn="l"/>
              </a:tabLst>
            </a:pPr>
            <a:endParaRPr lang="en-US" sz="1800" dirty="0">
              <a:latin typeface="Arial Rounded MT Bold" panose="020F0704030504030204" pitchFamily="34" charset="77"/>
            </a:endParaRPr>
          </a:p>
          <a:p>
            <a:pPr marL="0" indent="0">
              <a:buNone/>
              <a:tabLst>
                <a:tab pos="2851150" algn="l"/>
              </a:tabLst>
            </a:pPr>
            <a:r>
              <a:rPr lang="en-US" sz="1800" dirty="0">
                <a:latin typeface="Arial Rounded MT Bold" panose="020F0704030504030204" pitchFamily="34" charset="77"/>
              </a:rPr>
              <a:t>Measuring its weight	10.0 Kg </a:t>
            </a:r>
          </a:p>
          <a:p>
            <a:pPr marL="0" indent="0">
              <a:buNone/>
              <a:tabLst>
                <a:tab pos="2851150" algn="l"/>
              </a:tabLst>
            </a:pPr>
            <a:r>
              <a:rPr lang="en-US" sz="1800" dirty="0">
                <a:latin typeface="Arial Rounded MT Bold" panose="020F0704030504030204" pitchFamily="34" charset="77"/>
              </a:rPr>
              <a:t>Measuring its length	3.0 Feet </a:t>
            </a:r>
          </a:p>
          <a:p>
            <a:pPr marL="0" indent="0">
              <a:buNone/>
              <a:tabLst>
                <a:tab pos="2851150" algn="l"/>
              </a:tabLst>
            </a:pPr>
            <a:r>
              <a:rPr lang="en-US" sz="1800" dirty="0">
                <a:latin typeface="Arial Rounded MT Bold" panose="020F0704030504030204" pitchFamily="34" charset="77"/>
              </a:rPr>
              <a:t>Measuring its width	1.5 Feet </a:t>
            </a:r>
          </a:p>
          <a:p>
            <a:pPr marL="0" indent="0">
              <a:buNone/>
              <a:tabLst>
                <a:tab pos="2851150" algn="l"/>
              </a:tabLst>
            </a:pPr>
            <a:r>
              <a:rPr lang="en-US" sz="1800" dirty="0">
                <a:latin typeface="Arial Rounded MT Bold" panose="020F0704030504030204" pitchFamily="34" charset="77"/>
              </a:rPr>
              <a:t>Measuring its height	2.0 Feet </a:t>
            </a: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1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latin typeface="Arial Rounded MT Bold" panose="020F0704030504030204" pitchFamily="34" charset="77"/>
              </a:rPr>
              <a:t>Rs. 15,000 its </a:t>
            </a:r>
            <a:r>
              <a:rPr lang="en-US" sz="2000" b="1" i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money measurement in reporting currency.</a:t>
            </a:r>
            <a:endParaRPr lang="en-US" sz="2000" b="1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F25A65EF-0D06-7847-979F-00542A5450F8}"/>
              </a:ext>
            </a:extLst>
          </p:cNvPr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698924"/>
            <a:ext cx="3896542" cy="1011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45D42FF5-0C1A-FD4A-84AA-424BD906C282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7C601C4-97F2-DF4C-88D3-EE8020C667E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7542" l="0" r="992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1739" y="1003610"/>
            <a:ext cx="1606307" cy="13492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46B0CED-6364-274D-B208-6B58A443130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7673" y="5710087"/>
            <a:ext cx="1230373" cy="692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048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61216ED-A542-4E4F-B24F-F9208CCF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04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Practice 1.4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76FF96-A17C-1942-8861-38A684B20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69044"/>
            <a:ext cx="3669175" cy="518715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Which of the following information is carrying money measurement?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Bought 30 numbers of computers.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Bought 10 fans @ Rs. 1,500 each, cash paid immediately.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Scrap dumped, weighted 150 Kg.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5 workers are working on plant in double shift. </a:t>
            </a:r>
          </a:p>
          <a:p>
            <a:pPr marL="385763" indent="-385763">
              <a:lnSpc>
                <a:spcPct val="11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Bought raw material worth Rs. 50,000, cash is not yet paid.  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65AFBB9-40B9-6C43-8798-ED43D0CF53AC}"/>
              </a:ext>
            </a:extLst>
          </p:cNvPr>
          <p:cNvSpPr txBox="1"/>
          <p:nvPr/>
        </p:nvSpPr>
        <p:spPr>
          <a:xfrm>
            <a:off x="6545767" y="2553630"/>
            <a:ext cx="4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Arial" pitchFamily="34" charset="0"/>
              </a:rPr>
              <a:t>No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07F14A5-DFDF-8547-8FB5-A150299C8307}"/>
              </a:ext>
            </a:extLst>
          </p:cNvPr>
          <p:cNvSpPr txBox="1"/>
          <p:nvPr/>
        </p:nvSpPr>
        <p:spPr>
          <a:xfrm>
            <a:off x="6642411" y="3575825"/>
            <a:ext cx="53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Arial" pitchFamily="34" charset="0"/>
              </a:rPr>
              <a:t>Yes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076A178-8106-8245-8275-771D8FAF486F}"/>
              </a:ext>
            </a:extLst>
          </p:cNvPr>
          <p:cNvSpPr txBox="1"/>
          <p:nvPr/>
        </p:nvSpPr>
        <p:spPr>
          <a:xfrm>
            <a:off x="5999359" y="4243317"/>
            <a:ext cx="4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Arial" pitchFamily="34" charset="0"/>
              </a:rPr>
              <a:t>No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045F9A-D246-C948-9602-D0F29760DD34}"/>
              </a:ext>
            </a:extLst>
          </p:cNvPr>
          <p:cNvSpPr txBox="1"/>
          <p:nvPr/>
        </p:nvSpPr>
        <p:spPr>
          <a:xfrm>
            <a:off x="7567962" y="4891670"/>
            <a:ext cx="4683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Arial" pitchFamily="34" charset="0"/>
              </a:rPr>
              <a:t>No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4E4CB49-93FF-904C-9F82-0F60B3D33179}"/>
              </a:ext>
            </a:extLst>
          </p:cNvPr>
          <p:cNvSpPr txBox="1"/>
          <p:nvPr/>
        </p:nvSpPr>
        <p:spPr>
          <a:xfrm>
            <a:off x="6642411" y="5880410"/>
            <a:ext cx="5389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  <a:latin typeface="Arial Rounded MT Bold" panose="020F0704030504030204" pitchFamily="34" charset="77"/>
                <a:cs typeface="Arial" pitchFamily="34" charset="0"/>
              </a:rPr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190619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143000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6BFBD01E-81EB-4949-95EA-1F4B23473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Financial position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651B3D9-0E9E-4B47-917B-0993420EAF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1" y="1010267"/>
            <a:ext cx="7671210" cy="5457440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Financial position means; an entity’s status of Resources &amp; Sources. </a:t>
            </a:r>
          </a:p>
          <a:p>
            <a:pPr marL="346075" indent="-34607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Arial Rounded MT Bold" panose="020F0704030504030204" pitchFamily="34" charset="77"/>
              </a:rPr>
              <a:t>Resources</a:t>
            </a:r>
            <a:r>
              <a:rPr lang="en-US" sz="2000" dirty="0">
                <a:latin typeface="Arial Rounded MT Bold" panose="020F0704030504030204" pitchFamily="34" charset="77"/>
              </a:rPr>
              <a:t> are the assets</a:t>
            </a:r>
          </a:p>
          <a:p>
            <a:pPr marL="346075" indent="-346075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latin typeface="Arial Rounded MT Bold" panose="020F0704030504030204" pitchFamily="34" charset="77"/>
              </a:rPr>
              <a:t>Sources</a:t>
            </a:r>
            <a:r>
              <a:rPr lang="en-US" sz="2000" dirty="0">
                <a:latin typeface="Arial Rounded MT Bold" panose="020F0704030504030204" pitchFamily="34" charset="77"/>
              </a:rPr>
              <a:t> are the means of finances that include liability and owners’ equity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EF1CB029-0457-9240-AE41-138A03C75D2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464"/>
          <a:stretch/>
        </p:blipFill>
        <p:spPr bwMode="auto">
          <a:xfrm>
            <a:off x="1554707" y="2964427"/>
            <a:ext cx="6247189" cy="101679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211E7739-A823-474C-9F10-3000FB93B069}"/>
              </a:ext>
            </a:extLst>
          </p:cNvPr>
          <p:cNvSpPr/>
          <p:nvPr/>
        </p:nvSpPr>
        <p:spPr>
          <a:xfrm>
            <a:off x="1327360" y="4087685"/>
            <a:ext cx="6824181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tabLst>
                <a:tab pos="968375" algn="l"/>
                <a:tab pos="1765300" algn="l"/>
                <a:tab pos="3081338" algn="l"/>
              </a:tabLst>
            </a:pP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ASSETS	                   Rs.	LIABILITIES	                     Rs.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>
              <a:lnSpc>
                <a:spcPct val="120000"/>
              </a:lnSpc>
              <a:tabLst>
                <a:tab pos="968375" algn="l"/>
                <a:tab pos="1765300" algn="l"/>
                <a:tab pos="3081338" algn="l"/>
              </a:tabLst>
            </a:pPr>
            <a:r>
              <a:rPr lang="en-US" dirty="0">
                <a:latin typeface="Arial Rounded MT Bold" panose="020F0704030504030204" pitchFamily="34" charset="77"/>
              </a:rPr>
              <a:t>Furniture	80,000	Bank loan	                35,000</a:t>
            </a:r>
          </a:p>
          <a:p>
            <a:pPr>
              <a:lnSpc>
                <a:spcPct val="120000"/>
              </a:lnSpc>
              <a:tabLst>
                <a:tab pos="968375" algn="l"/>
                <a:tab pos="1765300" algn="l"/>
                <a:tab pos="3081338" algn="l"/>
              </a:tabLst>
            </a:pPr>
            <a:r>
              <a:rPr lang="en-US" dirty="0">
                <a:latin typeface="Arial Rounded MT Bold" panose="020F0704030504030204" pitchFamily="34" charset="77"/>
              </a:rPr>
              <a:t>Computers	10,000	Other payable	15,000</a:t>
            </a:r>
          </a:p>
          <a:p>
            <a:pPr>
              <a:lnSpc>
                <a:spcPct val="120000"/>
              </a:lnSpc>
              <a:tabLst>
                <a:tab pos="968375" algn="l"/>
                <a:tab pos="1765300" algn="l"/>
                <a:tab pos="3081338" algn="l"/>
              </a:tabLst>
            </a:pPr>
            <a:r>
              <a:rPr lang="en-US" b="1" dirty="0">
                <a:latin typeface="Arial Rounded MT Bold" panose="020F0704030504030204" pitchFamily="34" charset="77"/>
              </a:rPr>
              <a:t>			</a:t>
            </a:r>
            <a:r>
              <a:rPr lang="en-US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EQUITY</a:t>
            </a:r>
            <a:endParaRPr lang="en-US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>
              <a:lnSpc>
                <a:spcPct val="120000"/>
              </a:lnSpc>
              <a:tabLst>
                <a:tab pos="968375" algn="l"/>
                <a:tab pos="1765300" algn="l"/>
                <a:tab pos="3081338" algn="l"/>
              </a:tabLst>
            </a:pPr>
            <a:r>
              <a:rPr lang="en-US" dirty="0">
                <a:latin typeface="Arial Rounded MT Bold" panose="020F0704030504030204" pitchFamily="34" charset="77"/>
              </a:rPr>
              <a:t>			Owner’s Capital	40,000</a:t>
            </a:r>
          </a:p>
          <a:p>
            <a:pPr>
              <a:lnSpc>
                <a:spcPct val="120000"/>
              </a:lnSpc>
              <a:tabLst>
                <a:tab pos="968375" algn="l"/>
                <a:tab pos="1765300" algn="l"/>
                <a:tab pos="3081338" algn="l"/>
              </a:tabLst>
            </a:pPr>
            <a:r>
              <a:rPr lang="en-US" b="1" u="sng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TOTAL	               90,000	     TOTAL	                90,000</a:t>
            </a:r>
            <a:endParaRPr lang="en-US" u="sng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ECAC134F-64E7-BF46-9815-ED75A1A81D84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53950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17748"/>
            <a:ext cx="3345366" cy="302476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Measurement in reporting currency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Financial position means financial status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Resources are equal to sources</a:t>
            </a:r>
          </a:p>
        </p:txBody>
      </p:sp>
    </p:spTree>
    <p:extLst>
      <p:ext uri="{BB962C8B-B14F-4D97-AF65-F5344CB8AC3E}">
        <p14:creationId xmlns:p14="http://schemas.microsoft.com/office/powerpoint/2010/main" val="2334957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3543393" cy="147002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Functions </a:t>
            </a:r>
            <a:r>
              <a:rPr lang="en-GB" sz="3000" b="1" dirty="0">
                <a:latin typeface="Arial Rounded MT Bold" panose="020F0704030504030204" pitchFamily="34" charset="77"/>
              </a:rPr>
              <a:t>of Financial Accounting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535665C-EA6F-A547-AE38-3371AC93D7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3739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BA1FC-3D43-6F4F-9526-6693A189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8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Functions of financial accounting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899E809-E009-744C-B85B-D07D18285A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62989"/>
            <a:ext cx="3164159" cy="456344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Financial accounting is required to: 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i="1" dirty="0">
                <a:latin typeface="Arial Rounded MT Bold" panose="020F0704030504030204" pitchFamily="34" charset="77"/>
              </a:rPr>
              <a:t>Classify</a:t>
            </a:r>
            <a:endParaRPr lang="en-US" sz="2200" dirty="0">
              <a:latin typeface="Arial Rounded MT Bold" panose="020F0704030504030204" pitchFamily="34" charset="77"/>
            </a:endParaRP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i="1" dirty="0">
                <a:latin typeface="Arial Rounded MT Bold" panose="020F0704030504030204" pitchFamily="34" charset="77"/>
              </a:rPr>
              <a:t>Record</a:t>
            </a:r>
            <a:endParaRPr lang="en-US" sz="2200" dirty="0">
              <a:latin typeface="Arial Rounded MT Bold" panose="020F0704030504030204" pitchFamily="34" charset="77"/>
            </a:endParaRP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i="1" dirty="0">
                <a:latin typeface="Arial Rounded MT Bold" panose="020F0704030504030204" pitchFamily="34" charset="77"/>
              </a:rPr>
              <a:t>Summarize</a:t>
            </a:r>
            <a:endParaRPr lang="en-US" sz="2200" dirty="0">
              <a:latin typeface="Arial Rounded MT Bold" panose="020F0704030504030204" pitchFamily="34" charset="77"/>
            </a:endParaRP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i="1" dirty="0">
                <a:latin typeface="Arial Rounded MT Bold" panose="020F0704030504030204" pitchFamily="34" charset="77"/>
              </a:rPr>
              <a:t>Report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r>
              <a:rPr lang="en-US" sz="2200" i="1" dirty="0">
                <a:latin typeface="Arial Rounded MT Bold" panose="020F0704030504030204" pitchFamily="34" charset="77"/>
              </a:rPr>
              <a:t>Analyze</a:t>
            </a:r>
          </a:p>
          <a:p>
            <a:pPr marL="385763" indent="-385763" algn="just">
              <a:lnSpc>
                <a:spcPct val="120000"/>
              </a:lnSpc>
              <a:spcBef>
                <a:spcPts val="0"/>
              </a:spcBef>
              <a:buFont typeface="+mj-lt"/>
              <a:buAutoNum type="arabicPeriod"/>
            </a:pPr>
            <a:endParaRPr lang="en-US" sz="2200" dirty="0">
              <a:latin typeface="Arial Rounded MT Bold" panose="020F0704030504030204" pitchFamily="34" charset="77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dirty="0">
                <a:latin typeface="Arial Rounded MT Bold" panose="020F0704030504030204" pitchFamily="34" charset="77"/>
              </a:rPr>
              <a:t>These are the five functions of Financial Accounting that are covered in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2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Accounting Cycle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b="1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1876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BBA1FC-3D43-6F4F-9526-6693A1893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8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Accounting cycle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D3D25B9-AA43-D34C-AE1C-F768CBEA4A41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112C83E-D374-FD40-B053-0B65C96D3C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855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244600"/>
            <a:ext cx="5080000" cy="43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990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17748"/>
            <a:ext cx="3345366" cy="310282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Financial accounting is about past information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Accounting Cycle starts from source documents and ends at analysis of past information</a:t>
            </a:r>
          </a:p>
        </p:txBody>
      </p:sp>
    </p:spTree>
    <p:extLst>
      <p:ext uri="{BB962C8B-B14F-4D97-AF65-F5344CB8AC3E}">
        <p14:creationId xmlns:p14="http://schemas.microsoft.com/office/powerpoint/2010/main" val="3595648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5829A2-2FEE-D446-A4FF-1F020B8370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9144000" cy="6855616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C57F3AB-8F0F-9743-853A-6EEE3EC198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1D935A70-7428-FF43-AA69-A89B7211CAAC}"/>
              </a:ext>
            </a:extLst>
          </p:cNvPr>
          <p:cNvSpPr txBox="1">
            <a:spLocks/>
          </p:cNvSpPr>
          <p:nvPr/>
        </p:nvSpPr>
        <p:spPr>
          <a:xfrm>
            <a:off x="4572001" y="3441229"/>
            <a:ext cx="4092498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>
                <a:latin typeface="Arial Rounded MT Bold" panose="020F0704030504030204" pitchFamily="34" charset="77"/>
              </a:rPr>
              <a:t>Definition of Accounting and Financial Information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367962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429000"/>
            <a:ext cx="3791415" cy="147002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Elements of Financial Statements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2742EB06-69DE-1D4F-8A98-5A184A74B2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731924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0E2D0-416C-DF42-90CC-A8C2E9C1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Classifying financial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442DBF8-18FB-FC4F-97E2-C8F6505C1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514317"/>
            <a:ext cx="4114800" cy="16506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Financial information are classified into five main heads, these are also known as elements of financial statements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08786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1B0E2D0-416C-DF42-90CC-A8C2E9C1F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2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Elements of financial statements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xmlns="" id="{903EF222-510E-1245-A7D0-5613F99ECA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0651101"/>
              </p:ext>
            </p:extLst>
          </p:nvPr>
        </p:nvGraphicFramePr>
        <p:xfrm>
          <a:off x="1371600" y="1151419"/>
          <a:ext cx="6389649" cy="4948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2484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FD5439-E51A-4E31-BCA7-6EC8D6A942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6DFD5439-E51A-4E31-BCA7-6EC8D6A942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CB8470B-7036-4C35-B6C6-4AB57CB3EDA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4CB8470B-7036-4C35-B6C6-4AB57CB3EDA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4FB81F5-62EA-4922-AC78-53994032863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B4FB81F5-62EA-4922-AC78-53994032863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D4E6A93-1922-462D-A912-D9D9C13BFE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6D4E6A93-1922-462D-A912-D9D9C13BFE5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0637C0-B8E6-4D8D-B417-DD6ACB2385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graphicEl>
                                              <a:dgm id="{970637C0-B8E6-4D8D-B417-DD6ACB2385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00450AB-C9C7-41B6-BD62-C273429BC9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300450AB-C9C7-41B6-BD62-C273429BC9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9E95C14-6EBF-4C20-9017-10A113CA94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49E95C14-6EBF-4C20-9017-10A113CA94C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C7E91D4-2F69-4E75-B2D6-A6F876E26C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AC7E91D4-2F69-4E75-B2D6-A6F876E26C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4B7C93B8-31EE-4B85-9201-C144035498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4">
                                            <p:graphicEl>
                                              <a:dgm id="{4B7C93B8-31EE-4B85-9201-C1440354984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17B1EF-5BF3-4C00-B9E0-0BDEDF6E65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graphicEl>
                                              <a:dgm id="{DD17B1EF-5BF3-4C00-B9E0-0BDEDF6E655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5EB23D2-64EE-4B47-A335-F6DBCC19B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35EB23D2-64EE-4B47-A335-F6DBCC19B2E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85B3E8F-5D60-B946-AB5D-54473A3A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Elements of financial statements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4F1FE66-9E7A-224E-8824-1C7A1C35D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326301"/>
            <a:ext cx="3491900" cy="5216361"/>
          </a:xfrm>
        </p:spPr>
        <p:txBody>
          <a:bodyPr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i="1" u="sng" dirty="0">
                <a:latin typeface="Arial Rounded MT Bold" panose="020F0704030504030204" pitchFamily="34" charset="77"/>
              </a:rPr>
              <a:t>Assets</a:t>
            </a:r>
            <a:r>
              <a:rPr lang="en-US" sz="2000" b="1" dirty="0">
                <a:latin typeface="Arial Rounded MT Bold" panose="020F0704030504030204" pitchFamily="34" charset="77"/>
              </a:rPr>
              <a:t>: 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Assets are the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resources</a:t>
            </a:r>
            <a:r>
              <a:rPr lang="en-US" sz="2000" dirty="0">
                <a:latin typeface="Arial Rounded MT Bold" panose="020F0704030504030204" pitchFamily="34" charset="77"/>
              </a:rPr>
              <a:t> in control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000" b="1" i="1" u="sng" dirty="0">
                <a:latin typeface="Arial Rounded MT Bold" panose="020F0704030504030204" pitchFamily="34" charset="77"/>
              </a:rPr>
              <a:t>Liabilities: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altLang="en-US" sz="2000" dirty="0">
                <a:latin typeface="Arial Rounded MT Bold" panose="020F0704030504030204" pitchFamily="34" charset="77"/>
              </a:rPr>
              <a:t>Liabilities are the present </a:t>
            </a:r>
            <a:r>
              <a:rPr lang="en-US" alt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obligations</a:t>
            </a:r>
            <a:r>
              <a:rPr lang="en-US" altLang="en-US" sz="2000" dirty="0">
                <a:latin typeface="Arial Rounded MT Bold" panose="020F0704030504030204" pitchFamily="34" charset="77"/>
              </a:rPr>
              <a:t> 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i="1" u="sng" dirty="0">
                <a:latin typeface="Arial Rounded MT Bold" panose="020F0704030504030204" pitchFamily="34" charset="77"/>
              </a:rPr>
              <a:t>Owners’ Equity: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Owners’ equity is the source of finance that represents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owners' stake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b="1" i="1" u="sng" dirty="0">
                <a:latin typeface="Arial Rounded MT Bold" panose="020F0704030504030204" pitchFamily="34" charset="77"/>
              </a:rPr>
              <a:t>Incomes</a:t>
            </a:r>
            <a:r>
              <a:rPr lang="en-US" sz="2000" b="1" u="sng" dirty="0">
                <a:latin typeface="Arial Rounded MT Bold" panose="020F0704030504030204" pitchFamily="34" charset="77"/>
              </a:rPr>
              <a:t>:</a:t>
            </a:r>
            <a:r>
              <a:rPr lang="en-US" sz="2000" b="1" dirty="0">
                <a:latin typeface="Arial Rounded MT Bold" panose="020F0704030504030204" pitchFamily="34" charset="77"/>
              </a:rPr>
              <a:t> 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Incomes are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earnings</a:t>
            </a:r>
          </a:p>
          <a:p>
            <a:pPr marL="0" indent="0" fontAlgn="base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000" b="1" i="1" u="sng" dirty="0">
                <a:latin typeface="Arial Rounded MT Bold" panose="020F0704030504030204" pitchFamily="34" charset="77"/>
              </a:rPr>
              <a:t>Expenses: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Expenses are the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costs that expire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6A6FB998-6467-9545-9F63-74F4DAE4F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90201"/>
            <a:ext cx="13856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488325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2CF28-FD39-F04E-8C64-3CCB46DBC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1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Sub-classification of Main Heads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xmlns="" id="{D1996B27-62E7-0C44-AA86-226772B21EA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558358"/>
              </p:ext>
            </p:extLst>
          </p:nvPr>
        </p:nvGraphicFramePr>
        <p:xfrm>
          <a:off x="604778" y="1837637"/>
          <a:ext cx="8082023" cy="3880075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261002">
                  <a:extLst>
                    <a:ext uri="{9D8B030D-6E8A-4147-A177-3AD203B41FA5}">
                      <a16:colId xmlns:a16="http://schemas.microsoft.com/office/drawing/2014/main" xmlns="" val="3736210124"/>
                    </a:ext>
                  </a:extLst>
                </a:gridCol>
                <a:gridCol w="1306153">
                  <a:extLst>
                    <a:ext uri="{9D8B030D-6E8A-4147-A177-3AD203B41FA5}">
                      <a16:colId xmlns:a16="http://schemas.microsoft.com/office/drawing/2014/main" xmlns="" val="1852266156"/>
                    </a:ext>
                  </a:extLst>
                </a:gridCol>
                <a:gridCol w="1395376">
                  <a:extLst>
                    <a:ext uri="{9D8B030D-6E8A-4147-A177-3AD203B41FA5}">
                      <a16:colId xmlns:a16="http://schemas.microsoft.com/office/drawing/2014/main" xmlns="" val="3317833045"/>
                    </a:ext>
                  </a:extLst>
                </a:gridCol>
                <a:gridCol w="1507186">
                  <a:extLst>
                    <a:ext uri="{9D8B030D-6E8A-4147-A177-3AD203B41FA5}">
                      <a16:colId xmlns:a16="http://schemas.microsoft.com/office/drawing/2014/main" xmlns="" val="3843909192"/>
                    </a:ext>
                  </a:extLst>
                </a:gridCol>
                <a:gridCol w="1306153">
                  <a:extLst>
                    <a:ext uri="{9D8B030D-6E8A-4147-A177-3AD203B41FA5}">
                      <a16:colId xmlns:a16="http://schemas.microsoft.com/office/drawing/2014/main" xmlns="" val="3187154226"/>
                    </a:ext>
                  </a:extLst>
                </a:gridCol>
                <a:gridCol w="1306153">
                  <a:extLst>
                    <a:ext uri="{9D8B030D-6E8A-4147-A177-3AD203B41FA5}">
                      <a16:colId xmlns:a16="http://schemas.microsoft.com/office/drawing/2014/main" xmlns="" val="1961533114"/>
                    </a:ext>
                  </a:extLst>
                </a:gridCol>
              </a:tblGrid>
              <a:tr h="588747">
                <a:tc>
                  <a:txBody>
                    <a:bodyPr/>
                    <a:lstStyle/>
                    <a:p>
                      <a:pPr marL="260985" marR="0" algn="ctr"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914400" algn="l"/>
                          <a:tab pos="457200" algn="l"/>
                        </a:tabLst>
                      </a:pPr>
                      <a:r>
                        <a:rPr lang="en-US" sz="2000" u="none" strike="noStrike" dirty="0">
                          <a:effectLst/>
                          <a:latin typeface="Arial Rounded MT Bold" panose="020F0704030504030204" pitchFamily="34" charset="77"/>
                        </a:rPr>
                        <a:t>Main Heads</a:t>
                      </a:r>
                      <a:endParaRPr lang="en-US" sz="2000" b="1" u="sng" dirty="0">
                        <a:effectLst/>
                        <a:latin typeface="Arial Rounded MT Bold" panose="020F0704030504030204" pitchFamily="34" charset="77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Assets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Liabilities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Owners’ Equity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Incomes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Expenses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xmlns="" val="2511177622"/>
                  </a:ext>
                </a:extLst>
              </a:tr>
              <a:tr h="294374">
                <a:tc rowSpan="11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Arial Rounded MT Bold" panose="020F0704030504030204" pitchFamily="34" charset="77"/>
                        </a:rPr>
                        <a:t>Accounting Heads</a:t>
                      </a:r>
                      <a:endParaRPr lang="en-US" sz="20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 vert="vert270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Land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Bank loan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Capital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Sales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+mn-ea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Purchases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1960358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Rounded MT Bold" panose="020F0704030504030204" pitchFamily="34" charset="77"/>
                        </a:rPr>
                        <a:t>Building</a:t>
                      </a:r>
                      <a:endParaRPr lang="en-US" sz="12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Bank overdraft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Drawings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Service Fee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Salaries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04850097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Rounded MT Bold" panose="020F0704030504030204" pitchFamily="34" charset="77"/>
                        </a:rPr>
                        <a:t>Machinery</a:t>
                      </a:r>
                      <a:endParaRPr lang="en-US" sz="12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Creditors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Profits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Commission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Electricity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94439589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Rounded MT Bold" panose="020F0704030504030204" pitchFamily="34" charset="77"/>
                        </a:rPr>
                        <a:t>Furniture</a:t>
                      </a:r>
                      <a:endParaRPr lang="en-US" sz="12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Payable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etc.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etc.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Repair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68027383"/>
                  </a:ext>
                </a:extLst>
              </a:tr>
              <a:tr h="32673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Motor Van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etc.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Advertisement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1603968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Computer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Telephone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55495671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Rounded MT Bold" panose="020F0704030504030204" pitchFamily="34" charset="77"/>
                        </a:rPr>
                        <a:t>Stocks</a:t>
                      </a:r>
                      <a:endParaRPr lang="en-US" sz="12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Traveling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38338257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  <a:latin typeface="Arial Rounded MT Bold" panose="020F0704030504030204" pitchFamily="34" charset="77"/>
                        </a:rPr>
                        <a:t>Receivables</a:t>
                      </a:r>
                      <a:endParaRPr lang="en-US" sz="120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Freight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93404208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Cash Balance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kern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Rent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0167875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Bank Balance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+mn-ea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Stationery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2307255"/>
                  </a:ext>
                </a:extLst>
              </a:tr>
              <a:tr h="29437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etc.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 Rounded MT Bold" panose="020F0704030504030204" pitchFamily="34" charset="77"/>
                        </a:rPr>
                        <a:t> </a:t>
                      </a:r>
                      <a:endParaRPr lang="en-US" sz="1200" dirty="0"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effectLst/>
                          <a:latin typeface="Arial Rounded MT Bold" panose="020F0704030504030204" pitchFamily="34" charset="77"/>
                        </a:rPr>
                        <a:t>etc.</a:t>
                      </a:r>
                      <a:endParaRPr lang="en-US" sz="1200" b="0" dirty="0">
                        <a:solidFill>
                          <a:schemeClr val="tx1"/>
                        </a:solidFill>
                        <a:effectLst/>
                        <a:latin typeface="Arial Rounded MT Bold" panose="020F0704030504030204" pitchFamily="34" charset="77"/>
                        <a:ea typeface="Times New Roman" panose="02020603050405020304" pitchFamily="18" charset="0"/>
                      </a:endParaRPr>
                    </a:p>
                  </a:txBody>
                  <a:tcPr marL="51435" marR="51435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95145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5160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57039"/>
            <a:ext cx="3345366" cy="3796990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There are five main heads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Assets are resources in control of entity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Liabilities are present obligation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Present obligation means – obligation at the end of reporting period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Accounting heads are sub-heads</a:t>
            </a:r>
          </a:p>
        </p:txBody>
      </p:sp>
    </p:spTree>
    <p:extLst>
      <p:ext uri="{BB962C8B-B14F-4D97-AF65-F5344CB8AC3E}">
        <p14:creationId xmlns:p14="http://schemas.microsoft.com/office/powerpoint/2010/main" val="1670281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429000"/>
            <a:ext cx="3657600" cy="1470025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Entity and </a:t>
            </a:r>
            <a:br>
              <a:rPr lang="en-US" sz="3000" b="1" dirty="0">
                <a:latin typeface="Arial Rounded MT Bold" panose="020F0704030504030204" pitchFamily="34" charset="77"/>
              </a:rPr>
            </a:br>
            <a:r>
              <a:rPr lang="en-US" sz="3000" b="1" dirty="0">
                <a:latin typeface="Arial Rounded MT Bold" panose="020F0704030504030204" pitchFamily="34" charset="77"/>
              </a:rPr>
              <a:t>Separate Entity Concept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3C734C0F-03AA-8B4C-AB2E-4A8805EBB7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68810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47FDA28-C4A3-DD4E-A138-A518C973F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Entity</a:t>
            </a:r>
          </a:p>
        </p:txBody>
      </p:sp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xmlns="" id="{33C834E8-5F80-6A48-BC22-AFE9E1037529}"/>
              </a:ext>
            </a:extLst>
          </p:cNvPr>
          <p:cNvGraphicFramePr/>
          <p:nvPr>
            <p:extLst/>
          </p:nvPr>
        </p:nvGraphicFramePr>
        <p:xfrm>
          <a:off x="4572000" y="1220754"/>
          <a:ext cx="3881377" cy="2992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3B6359E4-FB56-7749-B486-34AAB6230EF0}"/>
              </a:ext>
            </a:extLst>
          </p:cNvPr>
          <p:cNvSpPr txBox="1">
            <a:spLocks/>
          </p:cNvSpPr>
          <p:nvPr/>
        </p:nvSpPr>
        <p:spPr>
          <a:xfrm>
            <a:off x="4572000" y="4471639"/>
            <a:ext cx="3735006" cy="208527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900" dirty="0">
                <a:latin typeface="Arial Rounded MT Bold" panose="020F0704030504030204" pitchFamily="34" charset="77"/>
              </a:rPr>
              <a:t>Financial information is involved in both </a:t>
            </a:r>
            <a:r>
              <a:rPr lang="en-US" sz="2900" i="1" dirty="0">
                <a:latin typeface="Arial Rounded MT Bold" panose="020F0704030504030204" pitchFamily="34" charset="77"/>
              </a:rPr>
              <a:t>profit motive </a:t>
            </a:r>
            <a:r>
              <a:rPr lang="en-US" sz="2900" dirty="0">
                <a:latin typeface="Arial Rounded MT Bold" panose="020F0704030504030204" pitchFamily="34" charset="77"/>
              </a:rPr>
              <a:t>and </a:t>
            </a:r>
            <a:r>
              <a:rPr lang="en-US" sz="2900" i="1" dirty="0">
                <a:latin typeface="Arial Rounded MT Bold" panose="020F0704030504030204" pitchFamily="34" charset="77"/>
              </a:rPr>
              <a:t>non-profit motive </a:t>
            </a:r>
            <a:r>
              <a:rPr lang="en-US" sz="2900" dirty="0">
                <a:latin typeface="Arial Rounded MT Bold" panose="020F0704030504030204" pitchFamily="34" charset="77"/>
              </a:rPr>
              <a:t>entities. </a:t>
            </a:r>
          </a:p>
          <a:p>
            <a:pPr marL="0" indent="0" algn="ctr">
              <a:lnSpc>
                <a:spcPct val="120000"/>
              </a:lnSpc>
              <a:spcBef>
                <a:spcPts val="0"/>
              </a:spcBef>
              <a:buFont typeface="Arial" pitchFamily="34" charset="0"/>
              <a:buNone/>
            </a:pPr>
            <a:r>
              <a:rPr lang="en-US" sz="2900" dirty="0">
                <a:latin typeface="Arial Rounded MT Bold" panose="020F0704030504030204" pitchFamily="34" charset="77"/>
              </a:rPr>
              <a:t>Therefore, financial accounting is a need for a business as well as a welfare society.</a:t>
            </a:r>
          </a:p>
        </p:txBody>
      </p:sp>
    </p:spTree>
    <p:extLst>
      <p:ext uri="{BB962C8B-B14F-4D97-AF65-F5344CB8AC3E}">
        <p14:creationId xmlns:p14="http://schemas.microsoft.com/office/powerpoint/2010/main" val="4093988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55A02CC-36C1-F44E-92FB-60237A327B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581DB18-1F4A-3748-8141-52D492AC86B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517668E-84C9-3F48-B895-041C52B8473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8FDD413-78E5-6A42-95AE-548CA838C0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836AAEFC-BFD1-D642-A7C6-506D8298331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5D85264-4DB8-3A46-9B47-3CEC490215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EAE56DE5-6793-924A-861F-79C00DB6430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35C3AA47-B0D5-DE40-9749-7421600462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2081D9D2-EF09-F544-8219-DBE6AAA02E4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C6C63366-C493-AE4C-B9A6-7D93BEA44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774833A9-2A8F-0644-898B-926ECE3E77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0C112D4C-B317-794F-8100-7568DB19D7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146B6CF-3B38-A34C-ACCF-891773B22F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dgm id="{BA479C64-728B-F14C-8B6B-6E43806750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Dgm bld="lvlOne"/>
        </p:bldSub>
      </p:bldGraphic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D0166D-501B-4248-B02C-BCC1C08AE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Separate Entity Concept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39B4DC4-BA65-1F42-A72C-AE3A7BC208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162993"/>
            <a:ext cx="3406877" cy="4970177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A business entity and its owner are two different persons.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GB" sz="2400" dirty="0">
              <a:latin typeface="Arial Rounded MT Bold" panose="020F0704030504030204" pitchFamily="34" charset="77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GB" sz="2400" dirty="0">
                <a:latin typeface="Arial Rounded MT Bold" panose="020F0704030504030204" pitchFamily="34" charset="77"/>
              </a:rPr>
              <a:t>For accounting purposes, business has separate entity/identity apart from its owner. 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3361E821-9F86-7343-B672-F607E15F12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4667" y="2582396"/>
            <a:ext cx="3235427" cy="16932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33FA147-4601-EE41-A34A-64FEB250BD31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337773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41706F-94E0-9545-8C16-95B4E1FB1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Practice 1.5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6B3A6E8-A8E3-2643-A2BA-6F8AAD2DA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19" y="1143000"/>
            <a:ext cx="7872762" cy="4983163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GB" sz="2000" dirty="0">
                <a:latin typeface="Arial Rounded MT Bold" panose="020F0704030504030204" pitchFamily="34" charset="77"/>
              </a:rPr>
              <a:t>Based on the business entity concept, which of the following information would be accounted for in the accounting books of an entity/business?</a:t>
            </a:r>
            <a:endParaRPr lang="en-US" sz="2000" dirty="0">
              <a:latin typeface="Arial Rounded MT Bold" panose="020F0704030504030204" pitchFamily="34" charset="77"/>
            </a:endParaRP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Cash invested as capital of the business by the owner.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Owner bought motor car for his personal use out of his personal bank account.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Owner used a part of his residential building for the business godown for which he was paid rent out of business bank account.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Owner took loan for his daughters’ marriage from a friend.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Goods bought by business for trading were consumed by the owner for his personal consumption.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1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Answers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(1, 3, 5)</a:t>
            </a:r>
          </a:p>
        </p:txBody>
      </p:sp>
    </p:spTree>
    <p:extLst>
      <p:ext uri="{BB962C8B-B14F-4D97-AF65-F5344CB8AC3E}">
        <p14:creationId xmlns:p14="http://schemas.microsoft.com/office/powerpoint/2010/main" val="363076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BA9B-BE6A-F442-B9C4-8E806E02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72846-1B93-2145-A05E-D2E3E843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3225"/>
            <a:ext cx="2966224" cy="35293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Is accounting: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process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activity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system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subject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5C7529-710A-264E-88BB-C11F8B3ADA6A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9E2396-21D6-8448-9301-9CA17CDFAC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9947" r="8993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5112" y="2112582"/>
            <a:ext cx="1792421" cy="1206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512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84918"/>
            <a:ext cx="3345366" cy="3166945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Accounting is a requirement of each entity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Business has separate entity apart from its owner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Accounting entity concept is different from the legal entity concept</a:t>
            </a:r>
          </a:p>
        </p:txBody>
      </p:sp>
    </p:spTree>
    <p:extLst>
      <p:ext uri="{BB962C8B-B14F-4D97-AF65-F5344CB8AC3E}">
        <p14:creationId xmlns:p14="http://schemas.microsoft.com/office/powerpoint/2010/main" val="4011717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0" y="3444799"/>
            <a:ext cx="3668751" cy="1104900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Users</a:t>
            </a:r>
            <a:r>
              <a:rPr lang="en-GB" sz="3000" b="1" dirty="0">
                <a:latin typeface="Arial Rounded MT Bold" panose="020F0704030504030204" pitchFamily="34" charset="77"/>
              </a:rPr>
              <a:t> of Financial Information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E4FAB761-05F8-4841-9C94-1D6EF29DA0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8475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0" y="1133172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09C9E6DA-7F67-724F-BFD8-447656F86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41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Users of Financial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3FA30ED-F31E-294C-ADDB-2E6A2497F9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17" y="1198203"/>
            <a:ext cx="1920916" cy="1481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FB3384B-414B-C74F-A665-CA2EAA4C487A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542" y="2734706"/>
            <a:ext cx="1881452" cy="10556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19725CC8-52B1-AE47-A133-64391D71C0B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917" y="3805083"/>
            <a:ext cx="1838749" cy="957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51D6DFF-3A4A-C640-9E3D-E0F82789D5C2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5548" y="5031855"/>
            <a:ext cx="1881451" cy="14591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2BF15F-AA54-8947-B972-3EF3234782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5135" y="1253186"/>
            <a:ext cx="6141782" cy="4879905"/>
          </a:xfrm>
        </p:spPr>
        <p:txBody>
          <a:bodyPr>
            <a:noAutofit/>
          </a:bodyPr>
          <a:lstStyle/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r>
              <a:rPr lang="en-US" sz="2000" u="sng" dirty="0">
                <a:latin typeface="Arial Rounded MT Bold" panose="020F0704030504030204" pitchFamily="34" charset="77"/>
              </a:rPr>
              <a:t>Investor/Shareholders/owners</a:t>
            </a:r>
            <a:r>
              <a:rPr lang="en-US" sz="2000" dirty="0">
                <a:latin typeface="Arial Rounded MT Bold" panose="020F0704030504030204" pitchFamily="34" charset="77"/>
              </a:rPr>
              <a:t> How well the management is performing </a:t>
            </a: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r>
              <a:rPr lang="en-US" sz="2000" u="sng" dirty="0">
                <a:latin typeface="Arial Rounded MT Bold" panose="020F0704030504030204" pitchFamily="34" charset="77"/>
              </a:rPr>
              <a:t>Trade contacts</a:t>
            </a:r>
            <a:r>
              <a:rPr lang="en-US" sz="2000" dirty="0">
                <a:latin typeface="Arial Rounded MT Bold" panose="020F0704030504030204" pitchFamily="34" charset="77"/>
              </a:rPr>
              <a:t> Suppliers and customers  </a:t>
            </a: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r>
              <a:rPr lang="en-US" sz="2000" u="sng" dirty="0">
                <a:latin typeface="Arial Rounded MT Bold" panose="020F0704030504030204" pitchFamily="34" charset="77"/>
              </a:rPr>
              <a:t>Lenders</a:t>
            </a:r>
            <a:r>
              <a:rPr lang="en-US" sz="2000" dirty="0">
                <a:latin typeface="Arial Rounded MT Bold" panose="020F0704030504030204" pitchFamily="34" charset="77"/>
              </a:rPr>
              <a:t> providers of finance are lenders  </a:t>
            </a: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/>
            </a:pPr>
            <a:r>
              <a:rPr lang="en-US" sz="2000" u="sng" dirty="0">
                <a:latin typeface="Arial Rounded MT Bold" panose="020F0704030504030204" pitchFamily="34" charset="77"/>
              </a:rPr>
              <a:t>Taxation authorities</a:t>
            </a:r>
            <a:r>
              <a:rPr lang="en-US" sz="2000" dirty="0">
                <a:latin typeface="Arial Rounded MT Bold" panose="020F0704030504030204" pitchFamily="34" charset="77"/>
              </a:rPr>
              <a:t> assess the tax payable by the entity, including sales taxes etc.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BF6C5F9-7200-2344-B2A1-DD03CE330B42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153222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20" y="1133172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CE2003-E7A1-D34D-B7E7-3E6F5737C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92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Users of Financial 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0679541-FDA1-A14D-AB7C-AB743F76A9E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13" y="1093363"/>
            <a:ext cx="1426643" cy="1369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776F6F7-B6D9-6641-A7DD-D635F8C0787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281" y="2512021"/>
            <a:ext cx="1480575" cy="1174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958A023-DC36-F449-8CA5-E31697E515A3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721" y="3735276"/>
            <a:ext cx="1457580" cy="1087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C02A9B87-A5A2-5A43-A8B0-87C842DB67C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8213" y="4871619"/>
            <a:ext cx="1480575" cy="142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5006C-BB0B-4E4A-BAF1-70FEB9124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28269"/>
            <a:ext cx="6572723" cy="5527173"/>
          </a:xfrm>
        </p:spPr>
        <p:txBody>
          <a:bodyPr>
            <a:noAutofit/>
          </a:bodyPr>
          <a:lstStyle/>
          <a:p>
            <a:pPr marL="559594" indent="-385763">
              <a:spcBef>
                <a:spcPts val="0"/>
              </a:spcBef>
              <a:buFont typeface="+mj-lt"/>
              <a:buAutoNum type="alphaLcParenR" startAt="5"/>
            </a:pPr>
            <a:r>
              <a:rPr lang="en-US" sz="2000" b="1" u="sng" dirty="0">
                <a:latin typeface="Arial Rounded MT Bold" panose="020F0704030504030204" pitchFamily="34" charset="77"/>
              </a:rPr>
              <a:t>Manager and Employees</a:t>
            </a:r>
            <a:r>
              <a:rPr lang="en-US" sz="2000" b="1" dirty="0">
                <a:latin typeface="Arial Rounded MT Bold" panose="020F0704030504030204" pitchFamily="34" charset="77"/>
              </a:rPr>
              <a:t> </a:t>
            </a:r>
            <a:r>
              <a:rPr lang="en-US" sz="2000" dirty="0">
                <a:latin typeface="Arial Rounded MT Bold" panose="020F0704030504030204" pitchFamily="34" charset="77"/>
              </a:rPr>
              <a:t>To enable them to manage the business</a:t>
            </a:r>
          </a:p>
          <a:p>
            <a:pPr marL="559594" indent="-385763">
              <a:spcBef>
                <a:spcPts val="0"/>
              </a:spcBef>
              <a:buFont typeface="+mj-lt"/>
              <a:buAutoNum type="alphaLcParenR" startAt="5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173831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 startAt="5"/>
            </a:pPr>
            <a:r>
              <a:rPr lang="en-US" sz="2000" b="1" u="sng" dirty="0">
                <a:latin typeface="Arial Rounded MT Bold" panose="020F0704030504030204" pitchFamily="34" charset="77"/>
              </a:rPr>
              <a:t>Financial consultants and advisers</a:t>
            </a:r>
            <a:r>
              <a:rPr lang="en-US" sz="2000" b="1" dirty="0">
                <a:latin typeface="Arial Rounded MT Bold" panose="020F0704030504030204" pitchFamily="34" charset="77"/>
              </a:rPr>
              <a:t> F</a:t>
            </a:r>
            <a:r>
              <a:rPr lang="en-US" sz="2000" dirty="0">
                <a:latin typeface="Arial Rounded MT Bold" panose="020F0704030504030204" pitchFamily="34" charset="77"/>
              </a:rPr>
              <a:t>or their clients</a:t>
            </a:r>
          </a:p>
          <a:p>
            <a:pPr marL="559594" indent="-385763">
              <a:spcBef>
                <a:spcPts val="0"/>
              </a:spcBef>
              <a:buFont typeface="+mj-lt"/>
              <a:buAutoNum type="alphaLcParenR" startAt="5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 startAt="5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 startAt="5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 startAt="7"/>
            </a:pPr>
            <a:r>
              <a:rPr lang="en-US" sz="2000" b="1" u="sng" dirty="0">
                <a:latin typeface="Arial Rounded MT Bold" panose="020F0704030504030204" pitchFamily="34" charset="77"/>
              </a:rPr>
              <a:t>Government</a:t>
            </a:r>
            <a:r>
              <a:rPr lang="en-US" sz="2000" b="1" dirty="0">
                <a:latin typeface="Arial Rounded MT Bold" panose="020F0704030504030204" pitchFamily="34" charset="77"/>
              </a:rPr>
              <a:t> </a:t>
            </a:r>
            <a:r>
              <a:rPr lang="en-US" sz="2000" dirty="0">
                <a:latin typeface="Arial Rounded MT Bold" panose="020F0704030504030204" pitchFamily="34" charset="77"/>
              </a:rPr>
              <a:t>Interested in the allocation of resources </a:t>
            </a:r>
          </a:p>
          <a:p>
            <a:pPr marL="559594" indent="-385763">
              <a:spcBef>
                <a:spcPts val="0"/>
              </a:spcBef>
              <a:buFont typeface="+mj-lt"/>
              <a:buAutoNum type="alphaLcParenR" startAt="7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 startAt="7"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559594" indent="-385763">
              <a:spcBef>
                <a:spcPts val="0"/>
              </a:spcBef>
              <a:buFont typeface="+mj-lt"/>
              <a:buAutoNum type="alphaLcParenR" startAt="7"/>
            </a:pPr>
            <a:r>
              <a:rPr lang="en-US" sz="2000" b="1" u="sng" dirty="0">
                <a:latin typeface="Arial Rounded MT Bold" panose="020F0704030504030204" pitchFamily="34" charset="77"/>
              </a:rPr>
              <a:t>Public</a:t>
            </a:r>
            <a:r>
              <a:rPr lang="en-US" sz="2000" b="1" dirty="0">
                <a:latin typeface="Arial Rounded MT Bold" panose="020F0704030504030204" pitchFamily="34" charset="77"/>
              </a:rPr>
              <a:t> E</a:t>
            </a:r>
            <a:r>
              <a:rPr lang="en-US" sz="2000" dirty="0">
                <a:latin typeface="Arial Rounded MT Bold" panose="020F0704030504030204" pitchFamily="34" charset="77"/>
              </a:rPr>
              <a:t>ntity may make a substantial contribution to a local economy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ACC21C-2FB4-8D46-B283-4C6D6D00CA50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235407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920" y="1133172"/>
            <a:ext cx="9144000" cy="5715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4D57C52-AB83-BE40-8F8F-D1D828533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Practice 1.6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7C76927-BA0B-C44A-B1A9-2400CA3CCA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652" y="1437972"/>
            <a:ext cx="7743463" cy="452596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Which of the following statements is </a:t>
            </a:r>
            <a:r>
              <a:rPr lang="en-US" sz="2000" dirty="0">
                <a:solidFill>
                  <a:srgbClr val="00B050"/>
                </a:solidFill>
                <a:latin typeface="Arial Rounded MT Bold" panose="020F0704030504030204" pitchFamily="34" charset="77"/>
              </a:rPr>
              <a:t>true</a:t>
            </a:r>
            <a:r>
              <a:rPr lang="en-US" sz="2000" dirty="0">
                <a:latin typeface="Arial Rounded MT Bold" panose="020F0704030504030204" pitchFamily="34" charset="77"/>
              </a:rPr>
              <a:t> or </a:t>
            </a:r>
            <a:r>
              <a:rPr lang="en-US" sz="2000" dirty="0">
                <a:solidFill>
                  <a:srgbClr val="FF0000"/>
                </a:solidFill>
                <a:latin typeface="Arial Rounded MT Bold" panose="020F0704030504030204" pitchFamily="34" charset="77"/>
              </a:rPr>
              <a:t>false</a:t>
            </a:r>
            <a:r>
              <a:rPr lang="en-US" sz="2000" dirty="0">
                <a:latin typeface="Arial Rounded MT Bold" panose="020F0704030504030204" pitchFamily="34" charset="77"/>
              </a:rPr>
              <a:t>: 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Debt burden of the company is the information mostly required by income tax authorities.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Dividend declaration is the information needed by shareholders.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Financial ratios are most likely required by financial consultants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Bonus to employees is the information that is needed by Government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Cost of sales information is usable for managers.</a:t>
            </a:r>
          </a:p>
          <a:p>
            <a:pPr marL="385763" indent="-385763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Welfare society is always interested in green policies cost of company.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Answers: (1-false 2-true 3-true 4-False 5-true 6-True)</a:t>
            </a:r>
          </a:p>
          <a:p>
            <a:pPr marL="0" indent="0"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CD3A02-4F9F-5E41-96CF-2D3C5FBD4917}"/>
              </a:ext>
            </a:extLst>
          </p:cNvPr>
          <p:cNvSpPr txBox="1"/>
          <p:nvPr/>
        </p:nvSpPr>
        <p:spPr>
          <a:xfrm>
            <a:off x="2888307" y="3379276"/>
            <a:ext cx="63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Arial Rounded MT Bold" panose="020F0704030504030204" pitchFamily="34" charset="77"/>
                <a:cs typeface="Arial" pitchFamily="34" charset="0"/>
              </a:rPr>
              <a:t>True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AC83FBFF-39FC-184A-9BA0-5DCE07DFC45B}"/>
              </a:ext>
            </a:extLst>
          </p:cNvPr>
          <p:cNvSpPr txBox="1"/>
          <p:nvPr/>
        </p:nvSpPr>
        <p:spPr>
          <a:xfrm>
            <a:off x="5578714" y="2146611"/>
            <a:ext cx="71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Arial" pitchFamily="34" charset="0"/>
              </a:rPr>
              <a:t>False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9E22D43-F4A5-2446-88C5-455D2226B7A6}"/>
              </a:ext>
            </a:extLst>
          </p:cNvPr>
          <p:cNvSpPr txBox="1"/>
          <p:nvPr/>
        </p:nvSpPr>
        <p:spPr>
          <a:xfrm>
            <a:off x="2971927" y="3990672"/>
            <a:ext cx="7105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FF0000"/>
                </a:solidFill>
                <a:latin typeface="Arial Rounded MT Bold" panose="020F0704030504030204" pitchFamily="34" charset="77"/>
                <a:cs typeface="Arial" pitchFamily="34" charset="0"/>
              </a:rPr>
              <a:t>False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E37F752-E269-EF42-9714-1B4EA2925881}"/>
              </a:ext>
            </a:extLst>
          </p:cNvPr>
          <p:cNvSpPr txBox="1"/>
          <p:nvPr/>
        </p:nvSpPr>
        <p:spPr>
          <a:xfrm>
            <a:off x="2854853" y="4955001"/>
            <a:ext cx="63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Arial Rounded MT Bold" panose="020F0704030504030204" pitchFamily="34" charset="77"/>
                <a:cs typeface="Arial" pitchFamily="34" charset="0"/>
              </a:rPr>
              <a:t>True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3D3F1D-A52A-184B-8928-573A03A74A78}"/>
              </a:ext>
            </a:extLst>
          </p:cNvPr>
          <p:cNvSpPr txBox="1"/>
          <p:nvPr/>
        </p:nvSpPr>
        <p:spPr>
          <a:xfrm>
            <a:off x="7276524" y="4295773"/>
            <a:ext cx="63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Arial Rounded MT Bold" panose="020F0704030504030204" pitchFamily="34" charset="77"/>
                <a:cs typeface="Arial" pitchFamily="34" charset="0"/>
              </a:rPr>
              <a:t>True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635D3E4-C95E-B840-B721-B65C40B74785}"/>
              </a:ext>
            </a:extLst>
          </p:cNvPr>
          <p:cNvSpPr txBox="1"/>
          <p:nvPr/>
        </p:nvSpPr>
        <p:spPr>
          <a:xfrm>
            <a:off x="2971927" y="2767881"/>
            <a:ext cx="635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>
                <a:solidFill>
                  <a:srgbClr val="00B050"/>
                </a:solidFill>
                <a:latin typeface="Arial Rounded MT Bold" panose="020F0704030504030204" pitchFamily="34" charset="77"/>
                <a:cs typeface="Arial" pitchFamily="34" charset="0"/>
              </a:rPr>
              <a:t>True</a:t>
            </a:r>
          </a:p>
        </p:txBody>
      </p:sp>
    </p:spTree>
    <p:extLst>
      <p:ext uri="{BB962C8B-B14F-4D97-AF65-F5344CB8AC3E}">
        <p14:creationId xmlns:p14="http://schemas.microsoft.com/office/powerpoint/2010/main" val="2232560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17748"/>
            <a:ext cx="3345366" cy="2046849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Financial accounting produces general purpose financial statements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Users are internal and external</a:t>
            </a:r>
          </a:p>
        </p:txBody>
      </p:sp>
    </p:spTree>
    <p:extLst>
      <p:ext uri="{BB962C8B-B14F-4D97-AF65-F5344CB8AC3E}">
        <p14:creationId xmlns:p14="http://schemas.microsoft.com/office/powerpoint/2010/main" val="2834590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143717"/>
            <a:ext cx="3657599" cy="2443046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Underlying Assumption</a:t>
            </a:r>
            <a:br>
              <a:rPr lang="en-US" sz="3000" b="1" dirty="0">
                <a:latin typeface="Arial Rounded MT Bold" panose="020F0704030504030204" pitchFamily="34" charset="77"/>
              </a:rPr>
            </a:br>
            <a:r>
              <a:rPr lang="en-US" sz="3000" b="1" dirty="0">
                <a:latin typeface="Arial Rounded MT Bold" panose="020F0704030504030204" pitchFamily="34" charset="77"/>
              </a:rPr>
              <a:t/>
            </a:r>
            <a:br>
              <a:rPr lang="en-US" sz="3000" b="1" dirty="0">
                <a:latin typeface="Arial Rounded MT Bold" panose="020F0704030504030204" pitchFamily="34" charset="77"/>
              </a:rPr>
            </a:br>
            <a:r>
              <a:rPr lang="en-US" sz="3000" b="1" dirty="0">
                <a:latin typeface="Arial Rounded MT Bold" panose="020F0704030504030204" pitchFamily="34" charset="77"/>
              </a:rPr>
              <a:t>Going Concern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5FBD8538-4727-6F42-AE60-DD6B64D392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16141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EF719-36FA-1542-A02B-883CE53D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Underlying Assumption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67590-0561-2C4E-9DA9-07A564CB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531358"/>
            <a:ext cx="3943350" cy="1661500"/>
          </a:xfrm>
        </p:spPr>
        <p:txBody>
          <a:bodyPr>
            <a:noAutofit/>
          </a:bodyPr>
          <a:lstStyle/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Arial Rounded MT Bold" panose="020F0704030504030204" pitchFamily="34" charset="77"/>
              </a:rPr>
              <a:t>Going Concern</a:t>
            </a:r>
          </a:p>
          <a:p>
            <a:pPr marL="0" indent="0">
              <a:spcBef>
                <a:spcPts val="1200"/>
              </a:spcBef>
              <a:spcAft>
                <a:spcPts val="600"/>
              </a:spcAft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Assumption that a business entity will remain in existence for the foreseeable future</a:t>
            </a:r>
          </a:p>
        </p:txBody>
      </p:sp>
    </p:spTree>
    <p:extLst>
      <p:ext uri="{BB962C8B-B14F-4D97-AF65-F5344CB8AC3E}">
        <p14:creationId xmlns:p14="http://schemas.microsoft.com/office/powerpoint/2010/main" val="1377660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AEF719-36FA-1542-A02B-883CE53D6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99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Going concern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AA67590-0561-2C4E-9DA9-07A564CB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4228" y="1104002"/>
            <a:ext cx="3943350" cy="569500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b="1" dirty="0"/>
              <a:t> </a:t>
            </a:r>
            <a:r>
              <a:rPr lang="en-US" sz="2000" i="1" dirty="0">
                <a:latin typeface="Arial Rounded MT Bold" panose="020F0704030504030204" pitchFamily="34" charset="77"/>
              </a:rPr>
              <a:t>Examples include: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Significant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trading losses </a:t>
            </a:r>
            <a:r>
              <a:rPr lang="en-US" sz="2000" dirty="0">
                <a:latin typeface="Arial Rounded MT Bold" panose="020F0704030504030204" pitchFamily="34" charset="77"/>
              </a:rPr>
              <a:t>being incurred for several years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Deteriorating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liquidity position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High financial risk arising from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increased debts </a:t>
            </a:r>
            <a:r>
              <a:rPr lang="en-US" sz="2000" dirty="0">
                <a:latin typeface="Arial Rounded MT Bold" panose="020F0704030504030204" pitchFamily="34" charset="77"/>
              </a:rPr>
              <a:t>level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Aggressive growth strategy not backed by sufficient finance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Serious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litigations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Inability of a company to develop a new range of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commercially successful </a:t>
            </a:r>
            <a:r>
              <a:rPr lang="en-US" sz="2000" dirty="0">
                <a:latin typeface="Arial Rounded MT Bold" panose="020F0704030504030204" pitchFamily="34" charset="77"/>
              </a:rPr>
              <a:t>products.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latin typeface="Arial Rounded MT Bold" panose="020F0704030504030204" pitchFamily="34" charset="77"/>
              </a:rPr>
              <a:t>Bankruptcy of major 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customer</a:t>
            </a:r>
          </a:p>
        </p:txBody>
      </p:sp>
    </p:spTree>
    <p:extLst>
      <p:ext uri="{BB962C8B-B14F-4D97-AF65-F5344CB8AC3E}">
        <p14:creationId xmlns:p14="http://schemas.microsoft.com/office/powerpoint/2010/main" val="123932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2617749"/>
            <a:ext cx="3669175" cy="2556418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Accounting principles cannot be applied if entity is not a going concern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Reporting requirements would be different if entity is not a going concern</a:t>
            </a:r>
          </a:p>
        </p:txBody>
      </p:sp>
    </p:spTree>
    <p:extLst>
      <p:ext uri="{BB962C8B-B14F-4D97-AF65-F5344CB8AC3E}">
        <p14:creationId xmlns:p14="http://schemas.microsoft.com/office/powerpoint/2010/main" val="275146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B07BA9B-BE6A-F442-B9C4-8E806E02D9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Accounting is a Language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0572846-1B93-2145-A05E-D2E3E8433D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3225"/>
            <a:ext cx="3657600" cy="352936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Language is a medium that is used to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communicate</a:t>
            </a:r>
            <a:endParaRPr lang="en-US" sz="2000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b="1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understand</a:t>
            </a: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some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ideas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policies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plans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information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3ACB930-0F53-F042-8C53-D54579ADD3BA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2419" y="3442942"/>
            <a:ext cx="1173004" cy="11730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AE5C7529-710A-264E-88BB-C11F8B3ADA6A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2986958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429000"/>
            <a:ext cx="3923818" cy="1693231"/>
          </a:xfrm>
        </p:spPr>
        <p:txBody>
          <a:bodyPr>
            <a:normAutofit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Recognition of the elements of financial statements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FD3FE50B-9946-A74C-9E7B-0465A3E8E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66367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4277408" y="1802470"/>
          <a:ext cx="4982902" cy="4783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799283" y="21505"/>
            <a:ext cx="7602583" cy="85725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Recognition of Financial Information</a:t>
            </a:r>
            <a:endParaRPr lang="en-GB" altLang="zh-CN" sz="2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6054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E0D8951-BF97-429B-BE58-A71E57982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E0D8951-BF97-429B-BE58-A71E57982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E68C0-A1FA-4FBC-AA47-870E4B20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DF0E68C0-A1FA-4FBC-AA47-870E4B207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9FF4FD6-0C71-4076-BBCF-77ABAAAB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69FF4FD6-0C71-4076-BBCF-77ABAAAB9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8FA1CB2-63B0-407A-A84C-0878324E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graphicEl>
                                              <a:dgm id="{B8FA1CB2-63B0-407A-A84C-0878324EE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D40812-24C4-468D-8CA7-D5733854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87D40812-24C4-468D-8CA7-D57338545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FF23F-E678-A146-999C-9C5D9C1D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535154"/>
            <a:ext cx="3889094" cy="4642625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sz="1800" b="1" dirty="0">
                <a:latin typeface="Arial Rounded MT Bold" panose="020F0704030504030204" pitchFamily="34" charset="77"/>
              </a:rPr>
              <a:t>Asset</a:t>
            </a:r>
            <a:r>
              <a:rPr lang="en-US" sz="1800" dirty="0">
                <a:latin typeface="Arial Rounded MT Bold" panose="020F0704030504030204" pitchFamily="34" charset="77"/>
              </a:rPr>
              <a:t> 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probable inflow of future economic benefits, and 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cost or value can be measured reliably.</a:t>
            </a:r>
          </a:p>
          <a:p>
            <a:pPr marL="0" lvl="0" indent="0">
              <a:buNone/>
            </a:pPr>
            <a:endParaRPr lang="en-US" sz="1800" b="1" dirty="0">
              <a:latin typeface="Arial Rounded MT Bold" panose="020F0704030504030204" pitchFamily="34" charset="77"/>
            </a:endParaRPr>
          </a:p>
          <a:p>
            <a:pPr marL="0" lvl="0" indent="0">
              <a:buNone/>
            </a:pPr>
            <a:r>
              <a:rPr lang="en-US" sz="1800" b="1" dirty="0">
                <a:latin typeface="Arial Rounded MT Bold" panose="020F0704030504030204" pitchFamily="34" charset="77"/>
              </a:rPr>
              <a:t>Liability</a:t>
            </a:r>
            <a:r>
              <a:rPr lang="en-US" sz="1800" dirty="0">
                <a:latin typeface="Arial Rounded MT Bold" panose="020F0704030504030204" pitchFamily="34" charset="77"/>
              </a:rPr>
              <a:t> 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probable outflow of resources embodying economic benefits will result from the settlement of a present obligation and 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1800" dirty="0">
                <a:latin typeface="Arial Rounded MT Bold" panose="020F0704030504030204" pitchFamily="34" charset="77"/>
              </a:rPr>
              <a:t>amount at which the settlement will take place can be measured reliably.</a:t>
            </a:r>
          </a:p>
          <a:p>
            <a:endParaRPr lang="en-US" sz="16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2FE2C18-63CB-6A47-81C3-474A90C0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Recognition Criteria</a:t>
            </a:r>
            <a:endParaRPr lang="en-GB" altLang="zh-CN" sz="2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08089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6DFF23F-E678-A146-999C-9C5D9C1D5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3912243" cy="4525963"/>
          </a:xfrm>
        </p:spPr>
        <p:txBody>
          <a:bodyPr>
            <a:normAutofit fontScale="55000" lnSpcReduction="20000"/>
          </a:bodyPr>
          <a:lstStyle/>
          <a:p>
            <a:pPr marL="0" lvl="0" indent="0">
              <a:buNone/>
            </a:pPr>
            <a:r>
              <a:rPr lang="en-US" b="1" dirty="0">
                <a:latin typeface="Arial Rounded MT Bold" panose="020F0704030504030204" pitchFamily="34" charset="77"/>
              </a:rPr>
              <a:t>Income</a:t>
            </a:r>
            <a:r>
              <a:rPr lang="en-US" dirty="0">
                <a:latin typeface="Arial Rounded MT Bold" panose="020F0704030504030204" pitchFamily="34" charset="77"/>
              </a:rPr>
              <a:t> 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3300" dirty="0">
                <a:latin typeface="Arial Rounded MT Bold" panose="020F0704030504030204" pitchFamily="34" charset="77"/>
              </a:rPr>
              <a:t>an increase in future economic benefits related to an increase in an asset or a decrease of a liability has arisen, and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3300" dirty="0">
                <a:latin typeface="Arial Rounded MT Bold" panose="020F0704030504030204" pitchFamily="34" charset="77"/>
              </a:rPr>
              <a:t>amount can be measured reliably.</a:t>
            </a:r>
          </a:p>
          <a:p>
            <a:pPr lvl="0"/>
            <a:endParaRPr lang="en-US" b="1" dirty="0">
              <a:latin typeface="Arial Rounded MT Bold" panose="020F0704030504030204" pitchFamily="34" charset="77"/>
            </a:endParaRPr>
          </a:p>
          <a:p>
            <a:pPr marL="0" lvl="0" indent="0">
              <a:buNone/>
            </a:pPr>
            <a:endParaRPr lang="en-US" b="1" dirty="0">
              <a:latin typeface="Arial Rounded MT Bold" panose="020F0704030504030204" pitchFamily="34" charset="77"/>
            </a:endParaRPr>
          </a:p>
          <a:p>
            <a:pPr marL="0" lvl="0" indent="0">
              <a:buNone/>
            </a:pPr>
            <a:r>
              <a:rPr lang="en-US" b="1" dirty="0">
                <a:latin typeface="Arial Rounded MT Bold" panose="020F0704030504030204" pitchFamily="34" charset="77"/>
              </a:rPr>
              <a:t>Expense</a:t>
            </a:r>
            <a:r>
              <a:rPr lang="en-US" dirty="0">
                <a:latin typeface="Arial Rounded MT Bold" panose="020F0704030504030204" pitchFamily="34" charset="77"/>
              </a:rPr>
              <a:t> 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3300" dirty="0">
                <a:latin typeface="Arial Rounded MT Bold" panose="020F0704030504030204" pitchFamily="34" charset="77"/>
              </a:rPr>
              <a:t>a decrease in future economic benefits related to a decrease in an asset or an increase of a liability has arisen, and</a:t>
            </a:r>
          </a:p>
          <a:p>
            <a:pPr marL="346075" lvl="1" indent="-334963">
              <a:buFont typeface="+mj-lt"/>
              <a:buAutoNum type="arabicPeriod"/>
            </a:pPr>
            <a:r>
              <a:rPr lang="en-US" sz="3300" dirty="0">
                <a:latin typeface="Arial Rounded MT Bold" panose="020F0704030504030204" pitchFamily="34" charset="77"/>
              </a:rPr>
              <a:t>amount can be measured reliably.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02FE2C18-63CB-6A47-81C3-474A90C0A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Recognition Criteria</a:t>
            </a:r>
            <a:endParaRPr lang="en-GB" altLang="zh-CN" sz="2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239999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17748"/>
            <a:ext cx="3657600" cy="2890954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Recognition means to identify correct main head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Recognition is done at classifying stage in accounting cycle</a:t>
            </a:r>
          </a:p>
        </p:txBody>
      </p:sp>
    </p:spTree>
    <p:extLst>
      <p:ext uri="{BB962C8B-B14F-4D97-AF65-F5344CB8AC3E}">
        <p14:creationId xmlns:p14="http://schemas.microsoft.com/office/powerpoint/2010/main" val="1716733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467100"/>
            <a:ext cx="3657600" cy="1470025"/>
          </a:xfrm>
        </p:spPr>
        <p:txBody>
          <a:bodyPr>
            <a:normAutofit/>
          </a:bodyPr>
          <a:lstStyle/>
          <a:p>
            <a:r>
              <a:rPr lang="en-US" sz="3000" b="1" dirty="0"/>
              <a:t>Measurement of the elements of financial statements</a:t>
            </a:r>
            <a:endParaRPr lang="en-US" sz="3000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0550A2CC-6230-404F-AE6C-DAB1F07961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4173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419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Measurement of Financial Information</a:t>
            </a:r>
            <a:endParaRPr lang="en-GB" sz="2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2920181" y="1357897"/>
          <a:ext cx="6858000" cy="4797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7327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E0D8951-BF97-429B-BE58-A71E57982D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0E0D8951-BF97-429B-BE58-A71E57982D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F0E68C0-A1FA-4FBC-AA47-870E4B2074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DF0E68C0-A1FA-4FBC-AA47-870E4B2074D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FF4FD6-0C71-4076-BBCF-77ABAAAB9E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69FF4FD6-0C71-4076-BBCF-77ABAAAB9E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8FA1CB2-63B0-407A-A84C-0878324EE2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B8FA1CB2-63B0-407A-A84C-0878324EE2C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7D40812-24C4-468D-8CA7-D57338545E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87D40812-24C4-468D-8CA7-D57338545E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7805AD-926D-4015-B30D-3FE801F70E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graphicEl>
                                              <a:dgm id="{987805AD-926D-4015-B30D-3FE801F70E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9830071-1C48-4A84-A231-D914C317ECA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4">
                                            <p:graphicEl>
                                              <a:dgm id="{B9830071-1C48-4A84-A231-D914C317ECA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593EF95-E683-40EE-899D-54525D3DC5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graphicEl>
                                              <a:dgm id="{B593EF95-E683-40EE-899D-54525D3DC5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CB2FB10-D991-4D13-8F46-397AF442D8C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graphicEl>
                                              <a:dgm id="{5CB2FB10-D991-4D13-8F46-397AF442D8C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3942311-2C24-F34C-92A3-8EB74ED126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Historical cost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Current cost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Net realisable (settlement) value </a:t>
            </a:r>
          </a:p>
          <a:p>
            <a:pPr marL="514350" lvl="0" indent="-514350">
              <a:lnSpc>
                <a:spcPct val="120000"/>
              </a:lnSpc>
              <a:buFont typeface="+mj-lt"/>
              <a:buAutoNum type="arabicPeriod"/>
            </a:pPr>
            <a:r>
              <a:rPr lang="en-US" dirty="0">
                <a:latin typeface="Arial Rounded MT Bold" panose="020F0704030504030204" pitchFamily="34" charset="77"/>
              </a:rPr>
              <a:t>Present value (discounted cash flows)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Arial Rounded MT Bold" panose="020F0704030504030204" pitchFamily="34" charset="77"/>
              </a:rPr>
              <a:t>Historical cost is the most commonly used measurement basis, it is usually combined with other measurement bases.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54BECD3D-C5EE-394D-955A-A1906567E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014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Measurement Bases</a:t>
            </a:r>
            <a:endParaRPr lang="en-GB" sz="28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19726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428177"/>
            <a:ext cx="3900668" cy="2271146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Initial measurement is done at recognition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Subsequent measurement is needful at the end of reporting period and in certain cases at the time of de-recognition</a:t>
            </a:r>
          </a:p>
        </p:txBody>
      </p:sp>
    </p:spTree>
    <p:extLst>
      <p:ext uri="{BB962C8B-B14F-4D97-AF65-F5344CB8AC3E}">
        <p14:creationId xmlns:p14="http://schemas.microsoft.com/office/powerpoint/2010/main" val="1747551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37ABC4D-F4B3-E141-B180-A7681840D2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1" y="3467100"/>
            <a:ext cx="3367667" cy="1807427"/>
          </a:xfrm>
        </p:spPr>
        <p:txBody>
          <a:bodyPr>
            <a:normAutofit fontScale="90000"/>
          </a:bodyPr>
          <a:lstStyle/>
          <a:p>
            <a:r>
              <a:rPr lang="en-US" sz="3000" b="1" dirty="0">
                <a:latin typeface="Arial Rounded MT Bold" panose="020F0704030504030204" pitchFamily="34" charset="77"/>
              </a:rPr>
              <a:t>Qualitative characteristics of useful financial information</a:t>
            </a:r>
            <a:endParaRPr lang="en-US" sz="3000" dirty="0">
              <a:latin typeface="Arial Rounded MT Bold" panose="020F0704030504030204" pitchFamily="34" charset="77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CA53E6CE-9628-084E-90E0-E09F792A5D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10370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0"/>
              </a:rPr>
              <a:t>Basics of Financial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9913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D5B034-7BF1-D341-9200-C20E487B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9144000" cy="6855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7720A-FEFB-E248-A91A-7E0BFFD9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Definition of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3DACAF-31EA-364B-BCC1-D2E0C4000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1353"/>
            <a:ext cx="3657600" cy="4104636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Accounting is a </a:t>
            </a:r>
            <a:r>
              <a:rPr lang="en-US" sz="2000" u="sng" dirty="0">
                <a:latin typeface="Arial Rounded MT Bold" panose="020F0704030504030204" pitchFamily="34" charset="77"/>
              </a:rPr>
              <a:t>language</a:t>
            </a:r>
            <a:r>
              <a:rPr lang="en-US" sz="2000" dirty="0">
                <a:latin typeface="Arial Rounded MT Bold" panose="020F0704030504030204" pitchFamily="34" charset="77"/>
              </a:rPr>
              <a:t> that is used to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communicate and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understand 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the 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</a:t>
            </a:r>
            <a:r>
              <a:rPr lang="en-US" sz="2000" dirty="0">
                <a:latin typeface="Arial Rounded MT Bold" panose="020F0704030504030204" pitchFamily="34" charset="77"/>
              </a:rPr>
              <a:t>ideas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</a:t>
            </a:r>
            <a:r>
              <a:rPr lang="en-US" sz="2000" dirty="0">
                <a:latin typeface="Arial Rounded MT Bold" panose="020F0704030504030204" pitchFamily="34" charset="77"/>
              </a:rPr>
              <a:t>policies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</a:t>
            </a:r>
            <a:r>
              <a:rPr lang="en-US" sz="2000" dirty="0">
                <a:latin typeface="Arial Rounded MT Bold" panose="020F0704030504030204" pitchFamily="34" charset="77"/>
              </a:rPr>
              <a:t>plans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</a:t>
            </a:r>
            <a:r>
              <a:rPr lang="en-US" sz="2000" dirty="0">
                <a:latin typeface="Arial Rounded MT Bold" panose="020F0704030504030204" pitchFamily="34" charset="77"/>
              </a:rPr>
              <a:t>information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effectLst/>
                <a:latin typeface="Arial Rounded MT Bold" panose="020F0704030504030204" pitchFamily="34" charset="77"/>
              </a:rPr>
              <a:t> </a:t>
            </a:r>
            <a:endParaRPr lang="en-US" sz="2000" dirty="0">
              <a:latin typeface="Arial Rounded MT Bold" panose="020F070403050403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AAA6BC5C-EC3B-1A49-AF4C-31A5148AF0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404" y="4736526"/>
            <a:ext cx="1784195" cy="118946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3C98FA-BF38-3447-8793-88E5684F1D3D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1544204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420"/>
            <a:ext cx="91440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Qualitative characteristics</a:t>
            </a:r>
            <a:endParaRPr lang="en-GB" altLang="zh-CN" sz="2800" b="1" dirty="0">
              <a:solidFill>
                <a:srgbClr val="C00000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549373424"/>
              </p:ext>
            </p:extLst>
          </p:nvPr>
        </p:nvGraphicFramePr>
        <p:xfrm>
          <a:off x="4433795" y="1514190"/>
          <a:ext cx="3961435" cy="4409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Up-Down Arrow 3"/>
          <p:cNvSpPr/>
          <p:nvPr/>
        </p:nvSpPr>
        <p:spPr>
          <a:xfrm>
            <a:off x="7621966" y="2077026"/>
            <a:ext cx="914400" cy="2628900"/>
          </a:xfrm>
          <a:prstGeom prst="up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350" b="1" dirty="0">
                <a:solidFill>
                  <a:schemeClr val="tx1"/>
                </a:solidFill>
              </a:rPr>
              <a:t>Cost constraint on useful financial reporting</a:t>
            </a:r>
            <a:endParaRPr lang="en-GB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71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1BCBA64-7A7B-6449-8CD1-9CCFC4EDF0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51BCBA64-7A7B-6449-8CD1-9CCFC4EDF00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7A62B66-8FA2-2F44-8F2E-AD06A777B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graphicEl>
                                              <a:dgm id="{E7A62B66-8FA2-2F44-8F2E-AD06A777B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987C5B7-2474-8249-92A0-2A233BE9D8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4987C5B7-2474-8249-92A0-2A233BE9D8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A31029-7593-804D-8DEE-19BBEF7CE7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86A31029-7593-804D-8DEE-19BBEF7CE7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2BFC38C-193C-AE4B-A2DF-2951DE971F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72BFC38C-193C-AE4B-A2DF-2951DE971F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6C4880-442F-EA42-9848-C859A07B7D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graphicEl>
                                              <a:dgm id="{D96C4880-442F-EA42-9848-C859A07B7DD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P spid="4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20" y="1003610"/>
            <a:ext cx="9144000" cy="58445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94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Fundamental Qualitative Characteristics</a:t>
            </a:r>
            <a:endParaRPr lang="en-GB" altLang="zh-CN" sz="36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3" name="Diagram 2"/>
          <p:cNvGraphicFramePr/>
          <p:nvPr>
            <p:extLst/>
          </p:nvPr>
        </p:nvGraphicFramePr>
        <p:xfrm>
          <a:off x="1261641" y="1608881"/>
          <a:ext cx="7245751" cy="3947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rapezoid 3"/>
          <p:cNvSpPr/>
          <p:nvPr/>
        </p:nvSpPr>
        <p:spPr>
          <a:xfrm rot="21000441">
            <a:off x="1545541" y="3835967"/>
            <a:ext cx="3520448" cy="1346985"/>
          </a:xfrm>
          <a:prstGeom prst="trapezoid">
            <a:avLst>
              <a:gd name="adj" fmla="val 62727"/>
            </a:avLst>
          </a:prstGeom>
          <a:solidFill>
            <a:schemeClr val="accent1"/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en-US" sz="1350" b="1" dirty="0">
                <a:solidFill>
                  <a:schemeClr val="bg1"/>
                </a:solidFill>
              </a:rPr>
              <a:t>Materiality</a:t>
            </a:r>
            <a:r>
              <a:rPr lang="en-US" sz="1350" dirty="0">
                <a:solidFill>
                  <a:schemeClr val="bg1"/>
                </a:solidFill>
              </a:rPr>
              <a:t> is an entity specific aspect of R</a:t>
            </a:r>
            <a:r>
              <a:rPr lang="en-US" sz="1350" b="1" dirty="0">
                <a:solidFill>
                  <a:schemeClr val="bg1"/>
                </a:solidFill>
              </a:rPr>
              <a:t>elevance</a:t>
            </a:r>
            <a:r>
              <a:rPr lang="en-US" sz="1350" dirty="0">
                <a:solidFill>
                  <a:schemeClr val="bg1"/>
                </a:solidFill>
              </a:rPr>
              <a:t> based on: </a:t>
            </a:r>
          </a:p>
          <a:p>
            <a:pPr>
              <a:buFont typeface="Arial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Nature</a:t>
            </a:r>
          </a:p>
          <a:p>
            <a:pPr>
              <a:buFont typeface="Arial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Magnitude; or</a:t>
            </a:r>
          </a:p>
          <a:p>
            <a:pPr>
              <a:buFont typeface="Arial" pitchFamily="34" charset="0"/>
              <a:buChar char="•"/>
            </a:pPr>
            <a:r>
              <a:rPr lang="en-US" sz="1350" dirty="0">
                <a:solidFill>
                  <a:schemeClr val="bg1"/>
                </a:solidFill>
              </a:rPr>
              <a:t>Both</a:t>
            </a:r>
            <a:endParaRPr lang="en-GB" sz="13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382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E3A17ED-7043-457F-B6D2-98117E50C81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1E3A17ED-7043-457F-B6D2-98117E50C81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5E38CE0-E04B-46F2-9F9B-DE29867252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graphicEl>
                                              <a:dgm id="{B5E38CE0-E04B-46F2-9F9B-DE29867252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20" y="947855"/>
            <a:ext cx="9144000" cy="59003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988"/>
            <a:ext cx="8229600" cy="11430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Enhancing Qualitative Characteristics</a:t>
            </a:r>
            <a:endParaRPr lang="en-GB" altLang="zh-CN" sz="3600" b="1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graphicFrame>
        <p:nvGraphicFramePr>
          <p:cNvPr id="4" name="Diagram 3"/>
          <p:cNvGraphicFramePr/>
          <p:nvPr>
            <p:extLst/>
          </p:nvPr>
        </p:nvGraphicFramePr>
        <p:xfrm>
          <a:off x="1114424" y="1633823"/>
          <a:ext cx="6915151" cy="3638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404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D7EB0BE-0F59-440B-A43E-FF1D2D3AD9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9D7EB0BE-0F59-440B-A43E-FF1D2D3AD94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A8297B-4E44-4054-AA6E-D04910058F4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7BA8297B-4E44-4054-AA6E-D04910058F4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C253DD-DB45-4FC6-A2FA-B4FC30BA87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82C253DD-DB45-4FC6-A2FA-B4FC30BA872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66D4297-FB42-4491-8A82-F2EC33883F1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D66D4297-FB42-4491-8A82-F2EC33883F1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7B32277D-9FAC-48FB-88E6-E305B0F4D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7B32277D-9FAC-48FB-88E6-E305B0F4D29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B0521263-5728-403E-B557-4DD1CB89DE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B0521263-5728-403E-B557-4DD1CB89DE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00DE3ADC-473D-4A9D-9F17-5BC07DFE5F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00DE3ADC-473D-4A9D-9F17-5BC07DFE5F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314EEF4-8F2E-4BEE-8620-A9AFFB2A28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F314EEF4-8F2E-4BEE-8620-A9AFFB2A28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Dgm bld="one"/>
        </p:bldSub>
      </p:bldGraphic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2428176"/>
            <a:ext cx="3992137" cy="3247793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Qualitative financial information produce qualitative financial statements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Information is material if its non-disclosure changes the decision of the user of financial statement</a:t>
            </a:r>
          </a:p>
        </p:txBody>
      </p:sp>
    </p:spTree>
    <p:extLst>
      <p:ext uri="{BB962C8B-B14F-4D97-AF65-F5344CB8AC3E}">
        <p14:creationId xmlns:p14="http://schemas.microsoft.com/office/powerpoint/2010/main" val="88996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573EEDA-52D1-8649-9B25-BD72097FC443}"/>
              </a:ext>
            </a:extLst>
          </p:cNvPr>
          <p:cNvSpPr txBox="1"/>
          <p:nvPr/>
        </p:nvSpPr>
        <p:spPr>
          <a:xfrm>
            <a:off x="5163015" y="1103540"/>
            <a:ext cx="3468029" cy="5636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Zapfino" panose="03030300040707070C03" pitchFamily="66" charset="77"/>
                <a:cs typeface="Arial" pitchFamily="34" charset="0"/>
              </a:rPr>
              <a:t>Thank you very much</a:t>
            </a:r>
          </a:p>
          <a:p>
            <a:r>
              <a:rPr lang="en-US" sz="3200" b="1" dirty="0">
                <a:latin typeface="Zapfino" panose="03030300040707070C03" pitchFamily="66" charset="77"/>
                <a:cs typeface="Arial" pitchFamily="34" charset="0"/>
              </a:rPr>
              <a:t>for being attentive</a:t>
            </a:r>
          </a:p>
        </p:txBody>
      </p:sp>
      <p:pic>
        <p:nvPicPr>
          <p:cNvPr id="7" name="Picture 2" descr="D:\Institutes - Universities\IFRS Online by MAF\MAFOnline\IFRS 15\thank-you-.jpg">
            <a:extLst>
              <a:ext uri="{FF2B5EF4-FFF2-40B4-BE49-F238E27FC236}">
                <a16:creationId xmlns:a16="http://schemas.microsoft.com/office/drawing/2014/main" xmlns="" id="{036C766A-7684-0B41-B045-39D02D79EB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/>
          </a:blip>
          <a:srcRect l="60668" t="52897"/>
          <a:stretch/>
        </p:blipFill>
        <p:spPr bwMode="auto">
          <a:xfrm rot="20287917">
            <a:off x="7292010" y="5229107"/>
            <a:ext cx="1223815" cy="8255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92905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3CD5B034-7BF1-D341-9200-C20E487B85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2"/>
            <a:ext cx="9144000" cy="685561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E7720A-FEFB-E248-A91A-7E0BFFD9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Branches of Accounting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3DACAF-31EA-364B-BCC1-D2E0C4000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9" y="1590845"/>
            <a:ext cx="4471639" cy="4605674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Financial Accounting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information</a:t>
            </a: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400" dirty="0"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2400" dirty="0">
                <a:latin typeface="Arial Rounded MT Bold" panose="020F0704030504030204" pitchFamily="34" charset="77"/>
              </a:rPr>
              <a:t>Management Accounting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ideas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policies</a:t>
            </a:r>
          </a:p>
          <a:p>
            <a:pPr>
              <a:spcBef>
                <a:spcPts val="0"/>
              </a:spcBef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financial plans</a:t>
            </a:r>
          </a:p>
          <a:p>
            <a:pPr>
              <a:spcBef>
                <a:spcPts val="0"/>
              </a:spcBef>
            </a:pPr>
            <a:endParaRPr lang="en-US" sz="2000" u="sng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>
              <a:spcBef>
                <a:spcPts val="0"/>
              </a:spcBef>
            </a:pPr>
            <a:endParaRPr lang="en-US" sz="2000" u="sng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>
              <a:spcBef>
                <a:spcPts val="0"/>
              </a:spcBef>
            </a:pPr>
            <a:endParaRPr lang="en-US" sz="2000" u="sng" dirty="0">
              <a:solidFill>
                <a:srgbClr val="0070C0"/>
              </a:solidFill>
              <a:latin typeface="Arial Rounded MT Bold" panose="020F0704030504030204" pitchFamily="34" charset="77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Arial Rounded MT Bold" panose="020F0704030504030204" pitchFamily="34" charset="7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B3C98FA-BF38-3447-8793-88E5684F1D3D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C1DA70D7-FF53-9447-8D4B-3DD53649D26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0804" y="4703300"/>
            <a:ext cx="1244243" cy="93030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A636FA2-7BF8-9A4C-8CB7-54C957A30AC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5013" y="2383048"/>
            <a:ext cx="1556881" cy="778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156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Financial information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968190"/>
            <a:ext cx="3345366" cy="3667319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An information that is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measurable in terms of money, and 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solidFill>
                  <a:srgbClr val="0070C0"/>
                </a:solidFill>
                <a:latin typeface="Arial Rounded MT Bold" panose="020F0704030504030204" pitchFamily="34" charset="77"/>
              </a:rPr>
              <a:t>causing a change in financial position </a:t>
            </a:r>
          </a:p>
          <a:p>
            <a:pPr marL="466725" indent="0">
              <a:spcBef>
                <a:spcPts val="0"/>
              </a:spcBef>
              <a:buNone/>
            </a:pPr>
            <a:r>
              <a:rPr lang="en-US" sz="2000" dirty="0">
                <a:latin typeface="Arial Rounded MT Bold" panose="020F0704030504030204" pitchFamily="34" charset="77"/>
              </a:rPr>
              <a:t>of an entity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C2A5BE0-FBA0-B543-9FDA-494D796FB5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87382"/>
            <a:ext cx="2059040" cy="123542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EA197BF9-8DBA-454A-9654-1229F28012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7174" y="5122806"/>
            <a:ext cx="2020553" cy="12354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F3D9C55F-BF12-E84B-A437-0FCCE6DCD154}"/>
              </a:ext>
            </a:extLst>
          </p:cNvPr>
          <p:cNvSpPr txBox="1"/>
          <p:nvPr/>
        </p:nvSpPr>
        <p:spPr>
          <a:xfrm>
            <a:off x="4572000" y="6611779"/>
            <a:ext cx="165038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i="1" dirty="0">
                <a:latin typeface="Arial" pitchFamily="34" charset="0"/>
                <a:cs typeface="Arial" pitchFamily="34" charset="0"/>
              </a:rPr>
              <a:t>Source of images: Google</a:t>
            </a:r>
          </a:p>
        </p:txBody>
      </p:sp>
    </p:spTree>
    <p:extLst>
      <p:ext uri="{BB962C8B-B14F-4D97-AF65-F5344CB8AC3E}">
        <p14:creationId xmlns:p14="http://schemas.microsoft.com/office/powerpoint/2010/main" val="49093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823855-9313-AC4D-B4BB-5C469F81C4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Arial Rounded MT Bold" panose="020F0704030504030204" pitchFamily="34" charset="77"/>
              </a:rPr>
              <a:t>Important Tips To Remember - ITTR</a:t>
            </a:r>
            <a:endParaRPr lang="en-US" sz="3600" dirty="0">
              <a:solidFill>
                <a:schemeClr val="bg1"/>
              </a:solidFill>
              <a:latin typeface="Arial Rounded MT Bold" panose="020F0704030504030204" pitchFamily="34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995FF5F-7494-7345-8220-33C7FC6A7E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2617748"/>
            <a:ext cx="3345366" cy="2370941"/>
          </a:xfrm>
        </p:spPr>
        <p:txBody>
          <a:bodyPr>
            <a:normAutofit/>
          </a:bodyPr>
          <a:lstStyle/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Accounting is a language</a:t>
            </a:r>
          </a:p>
          <a:p>
            <a:pPr marL="457200" indent="-457200">
              <a:spcBef>
                <a:spcPts val="0"/>
              </a:spcBef>
              <a:buFont typeface="+mj-lt"/>
              <a:buAutoNum type="arabicPeriod"/>
            </a:pPr>
            <a:r>
              <a:rPr lang="en-US" sz="2000" dirty="0">
                <a:latin typeface="Arial Rounded MT Bold" panose="020F0704030504030204" pitchFamily="34" charset="77"/>
              </a:rPr>
              <a:t>Financial information is measurable in terms of money and belongs to the past</a:t>
            </a:r>
          </a:p>
        </p:txBody>
      </p:sp>
    </p:spTree>
    <p:extLst>
      <p:ext uri="{BB962C8B-B14F-4D97-AF65-F5344CB8AC3E}">
        <p14:creationId xmlns:p14="http://schemas.microsoft.com/office/powerpoint/2010/main" val="394790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sz="2400" dirty="0" smtClean="0">
            <a:latin typeface="Arial" pitchFamily="34" charset="0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9097</TotalTime>
  <Words>1969</Words>
  <Application>Microsoft Office PowerPoint</Application>
  <PresentationFormat>On-screen Show (4:3)</PresentationFormat>
  <Paragraphs>524</Paragraphs>
  <Slides>64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Chapter - 1  Basics of Financial Accounting Video number 1-11 are mandatory part of this module</vt:lpstr>
      <vt:lpstr>Contents</vt:lpstr>
      <vt:lpstr>PowerPoint Presentation</vt:lpstr>
      <vt:lpstr>Accounting</vt:lpstr>
      <vt:lpstr>Accounting is a Language</vt:lpstr>
      <vt:lpstr>Definition of Accounting</vt:lpstr>
      <vt:lpstr>Branches of Accounting</vt:lpstr>
      <vt:lpstr>Financial information</vt:lpstr>
      <vt:lpstr>Important Tips To Remember - ITTR</vt:lpstr>
      <vt:lpstr>Sources of Financial Information</vt:lpstr>
      <vt:lpstr>Sources of Financial Information</vt:lpstr>
      <vt:lpstr>Transaction </vt:lpstr>
      <vt:lpstr>Accounting Transaction</vt:lpstr>
      <vt:lpstr>Practice 1.1</vt:lpstr>
      <vt:lpstr>Practice 1.2</vt:lpstr>
      <vt:lpstr>Event </vt:lpstr>
      <vt:lpstr>Condition </vt:lpstr>
      <vt:lpstr>Practice 1.3</vt:lpstr>
      <vt:lpstr>Important Tips To Remember - ITTR</vt:lpstr>
      <vt:lpstr>Money Measurement and Financial Position</vt:lpstr>
      <vt:lpstr>Money measurement</vt:lpstr>
      <vt:lpstr>Measurement parameters</vt:lpstr>
      <vt:lpstr>Practice 1.4</vt:lpstr>
      <vt:lpstr>Financial position </vt:lpstr>
      <vt:lpstr>Important Tips To Remember - ITTR</vt:lpstr>
      <vt:lpstr>Functions of Financial Accounting</vt:lpstr>
      <vt:lpstr>Functions of financial accounting</vt:lpstr>
      <vt:lpstr>Accounting cycle </vt:lpstr>
      <vt:lpstr>Important Tips To Remember - ITTR</vt:lpstr>
      <vt:lpstr>Elements of Financial Statements</vt:lpstr>
      <vt:lpstr>Classifying financial information</vt:lpstr>
      <vt:lpstr>Elements of financial statements</vt:lpstr>
      <vt:lpstr>Elements of financial statements</vt:lpstr>
      <vt:lpstr>Sub-classification of Main Heads</vt:lpstr>
      <vt:lpstr>Important Tips To Remember - ITTR</vt:lpstr>
      <vt:lpstr>Entity and  Separate Entity Concept</vt:lpstr>
      <vt:lpstr>Entity</vt:lpstr>
      <vt:lpstr>Separate Entity Concept</vt:lpstr>
      <vt:lpstr>Practice 1.5 </vt:lpstr>
      <vt:lpstr>Important Tips To Remember - ITTR</vt:lpstr>
      <vt:lpstr>Users of Financial Information</vt:lpstr>
      <vt:lpstr>Users of Financial Information</vt:lpstr>
      <vt:lpstr>Users of Financial Information</vt:lpstr>
      <vt:lpstr>Practice 1.6</vt:lpstr>
      <vt:lpstr>Important Tips To Remember - ITTR</vt:lpstr>
      <vt:lpstr>Underlying Assumption  Going Concern</vt:lpstr>
      <vt:lpstr>Underlying Assumption</vt:lpstr>
      <vt:lpstr>Going concern</vt:lpstr>
      <vt:lpstr>Important Tips To Remember - ITTR</vt:lpstr>
      <vt:lpstr>Recognition of the elements of financial statements</vt:lpstr>
      <vt:lpstr>Recognition of Financial Information</vt:lpstr>
      <vt:lpstr>Recognition Criteria</vt:lpstr>
      <vt:lpstr>Recognition Criteria</vt:lpstr>
      <vt:lpstr>Important Tips To Remember - ITTR</vt:lpstr>
      <vt:lpstr>Measurement of the elements of financial statements</vt:lpstr>
      <vt:lpstr>Measurement of Financial Information</vt:lpstr>
      <vt:lpstr>Measurement Bases</vt:lpstr>
      <vt:lpstr>Important Tips To Remember - ITTR</vt:lpstr>
      <vt:lpstr>Qualitative characteristics of useful financial information</vt:lpstr>
      <vt:lpstr>Qualitative characteristics</vt:lpstr>
      <vt:lpstr>Fundamental Qualitative Characteristics</vt:lpstr>
      <vt:lpstr>Enhancing Qualitative Characteristics</vt:lpstr>
      <vt:lpstr>Important Tips To Remember - ITTR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Tariq Mansuri</dc:creator>
  <cp:lastModifiedBy>work station</cp:lastModifiedBy>
  <cp:revision>383</cp:revision>
  <dcterms:created xsi:type="dcterms:W3CDTF">2006-08-16T00:00:00Z</dcterms:created>
  <dcterms:modified xsi:type="dcterms:W3CDTF">2020-11-04T07:52:46Z</dcterms:modified>
</cp:coreProperties>
</file>