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1DD25-6E00-48FD-9561-D2D8E87FF25B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BAF63-A89F-40EB-8762-DE383159B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6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E1A25350-ED16-4C19-8ECD-3C730DB4CA47}" type="slidenum">
              <a:rPr lang="en-US" sz="1200" i="0" smtClean="0">
                <a:latin typeface="Times New Roman" pitchFamily="18" charset="0"/>
              </a:rPr>
              <a:pPr eaLnBrk="1" hangingPunct="1"/>
              <a:t>2</a:t>
            </a:fld>
            <a:endParaRPr lang="en-US" sz="1200" i="0" smtClean="0">
              <a:latin typeface="Times New Roman" pitchFamily="18" charset="0"/>
            </a:endParaRPr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5179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ACD9AAE2-65E2-47D3-8683-23511F65D5CA}" type="slidenum">
              <a:rPr lang="en-US" sz="1200" i="0" smtClean="0">
                <a:latin typeface="Times New Roman" pitchFamily="18" charset="0"/>
              </a:rPr>
              <a:pPr eaLnBrk="1" hangingPunct="1"/>
              <a:t>3</a:t>
            </a:fld>
            <a:endParaRPr lang="en-US" sz="1200" i="0" smtClean="0">
              <a:latin typeface="Times New Roman" pitchFamily="18" charset="0"/>
            </a:endParaRPr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04874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63856469-C7BA-4CEE-925E-E4A431B7EDAF}" type="slidenum">
              <a:rPr lang="en-US" sz="1200" i="0" smtClean="0">
                <a:latin typeface="Times New Roman" pitchFamily="18" charset="0"/>
              </a:rPr>
              <a:pPr eaLnBrk="1" hangingPunct="1"/>
              <a:t>4</a:t>
            </a:fld>
            <a:endParaRPr lang="en-US" sz="1200" i="0" smtClean="0">
              <a:latin typeface="Times New Roman" pitchFamily="18" charset="0"/>
            </a:endParaRPr>
          </a:p>
        </p:txBody>
      </p:sp>
      <p:sp>
        <p:nvSpPr>
          <p:cNvPr id="207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9224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78CDC8AD-19A5-406B-9F7F-055F809188A3}" type="slidenum">
              <a:rPr lang="en-US" sz="1200" i="0" smtClean="0">
                <a:latin typeface="Times New Roman" pitchFamily="18" charset="0"/>
              </a:rPr>
              <a:pPr eaLnBrk="1" hangingPunct="1"/>
              <a:t>5</a:t>
            </a:fld>
            <a:endParaRPr lang="en-US" sz="1200" i="0" smtClean="0">
              <a:latin typeface="Times New Roman" pitchFamily="18" charset="0"/>
            </a:endParaRPr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13500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573B9396-F4A7-4261-AAE1-7E7A4E606120}" type="slidenum">
              <a:rPr lang="en-US" sz="1200" i="0" smtClean="0">
                <a:latin typeface="Times New Roman" pitchFamily="18" charset="0"/>
              </a:rPr>
              <a:pPr eaLnBrk="1" hangingPunct="1"/>
              <a:t>6</a:t>
            </a:fld>
            <a:endParaRPr lang="en-US" sz="1200" i="0" smtClean="0">
              <a:latin typeface="Times New Roman" pitchFamily="18" charset="0"/>
            </a:endParaRPr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073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fld id="{1CDB606E-C2D1-4A56-B549-07D3CD2FB712}" type="slidenum">
              <a:rPr lang="en-US" sz="1200" i="0" smtClean="0">
                <a:latin typeface="Times New Roman" pitchFamily="18" charset="0"/>
              </a:rPr>
              <a:pPr eaLnBrk="1" hangingPunct="1"/>
              <a:t>7</a:t>
            </a:fld>
            <a:endParaRPr lang="en-US" sz="1200" i="0" smtClean="0">
              <a:latin typeface="Times New Roman" pitchFamily="18" charset="0"/>
            </a:endParaRPr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633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93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7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5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3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2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2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8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2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1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2862-E935-437D-A917-1F35002206AA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683E-2B98-4182-AADE-182B82124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3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7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Affinity Matrix Calculations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3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1905000" y="2590800"/>
          <a:ext cx="15938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74360" imgH="888840" progId="Equation.3">
                  <p:embed/>
                </p:oleObj>
              </mc:Choice>
              <mc:Fallback>
                <p:oleObj name="Equation" r:id="rId4" imgW="7743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90800"/>
                        <a:ext cx="1593850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828800" y="2133600"/>
            <a:ext cx="1835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A</a:t>
            </a:r>
            <a:r>
              <a:rPr lang="en-US" sz="2000" i="0" baseline="-25000">
                <a:solidFill>
                  <a:srgbClr val="CC3399"/>
                </a:solidFill>
              </a:rPr>
              <a:t>2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3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295400" y="2557463"/>
            <a:ext cx="4667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q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q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q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q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16390" name="AutoShape 5"/>
          <p:cNvSpPr>
            <a:spLocks/>
          </p:cNvSpPr>
          <p:nvPr/>
        </p:nvSpPr>
        <p:spPr bwMode="auto">
          <a:xfrm>
            <a:off x="1752600" y="2590800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6391" name="AutoShape 6"/>
          <p:cNvSpPr>
            <a:spLocks/>
          </p:cNvSpPr>
          <p:nvPr/>
        </p:nvSpPr>
        <p:spPr bwMode="auto">
          <a:xfrm>
            <a:off x="3505200" y="25146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1143000" y="4495800"/>
            <a:ext cx="2741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chemeClr val="accent2"/>
                </a:solidFill>
              </a:rPr>
              <a:t>Attribute Usage Matrix</a:t>
            </a:r>
          </a:p>
        </p:txBody>
      </p:sp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5257800" y="2590800"/>
          <a:ext cx="21955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066680" imgH="888840" progId="Equation.3">
                  <p:embed/>
                </p:oleObj>
              </mc:Choice>
              <mc:Fallback>
                <p:oleObj name="Equation" r:id="rId6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590800"/>
                        <a:ext cx="21955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334000" y="2133600"/>
            <a:ext cx="213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A</a:t>
            </a:r>
            <a:r>
              <a:rPr lang="en-US" sz="2000" i="0" baseline="-25000">
                <a:solidFill>
                  <a:srgbClr val="CC3399"/>
                </a:solidFill>
              </a:rPr>
              <a:t>2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3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4724400" y="2557463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16395" name="AutoShape 11"/>
          <p:cNvSpPr>
            <a:spLocks/>
          </p:cNvSpPr>
          <p:nvPr/>
        </p:nvSpPr>
        <p:spPr bwMode="auto">
          <a:xfrm>
            <a:off x="5257800" y="2590800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6396" name="AutoShape 12"/>
          <p:cNvSpPr>
            <a:spLocks/>
          </p:cNvSpPr>
          <p:nvPr/>
        </p:nvSpPr>
        <p:spPr bwMode="auto">
          <a:xfrm>
            <a:off x="7467600" y="25146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648200" y="4495800"/>
            <a:ext cx="3540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chemeClr val="accent2"/>
                </a:solidFill>
              </a:rPr>
              <a:t>Attribute Affinity Matrix (AA)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3400" y="1109663"/>
            <a:ext cx="800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3600" b="1" i="0" dirty="0">
                <a:solidFill>
                  <a:srgbClr val="800000"/>
                </a:solidFill>
              </a:rPr>
              <a:t>Attribute Affinity Matrix Example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143000" y="19812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i="0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00063" y="5638800"/>
            <a:ext cx="8110537" cy="457200"/>
          </a:xfrm>
          <a:prstGeom prst="rect">
            <a:avLst/>
          </a:prstGeom>
          <a:solidFill>
            <a:srgbClr val="E1FF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r" eaLnBrk="1" hangingPunct="1"/>
            <a:r>
              <a:rPr lang="en-US" b="1" i="0"/>
              <a:t>Next Step</a:t>
            </a:r>
            <a:r>
              <a:rPr lang="en-US"/>
              <a:t> -   </a:t>
            </a:r>
            <a:r>
              <a:rPr lang="en-US" i="0"/>
              <a:t>Determine</a:t>
            </a:r>
            <a:r>
              <a:rPr lang="en-US"/>
              <a:t> clustered affinity </a:t>
            </a:r>
            <a:r>
              <a:rPr lang="en-US" i="0"/>
              <a:t>(CA)</a:t>
            </a:r>
            <a:r>
              <a:rPr lang="en-US"/>
              <a:t> </a:t>
            </a:r>
            <a:r>
              <a:rPr lang="en-US" i="0"/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87583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056"/>
          <p:cNvGraphicFramePr>
            <a:graphicFrameLocks noChangeAspect="1"/>
          </p:cNvGraphicFramePr>
          <p:nvPr/>
        </p:nvGraphicFramePr>
        <p:xfrm>
          <a:off x="1336675" y="3748088"/>
          <a:ext cx="21955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066680" imgH="888840" progId="Equation.3">
                  <p:embed/>
                </p:oleObj>
              </mc:Choice>
              <mc:Fallback>
                <p:oleObj name="Equation" r:id="rId4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3748088"/>
                        <a:ext cx="21955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2057"/>
          <p:cNvSpPr txBox="1">
            <a:spLocks noChangeArrowheads="1"/>
          </p:cNvSpPr>
          <p:nvPr/>
        </p:nvSpPr>
        <p:spPr bwMode="auto">
          <a:xfrm>
            <a:off x="1412875" y="3290888"/>
            <a:ext cx="213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A</a:t>
            </a:r>
            <a:r>
              <a:rPr lang="en-US" sz="2000" i="0" baseline="-25000">
                <a:solidFill>
                  <a:srgbClr val="CC3399"/>
                </a:solidFill>
              </a:rPr>
              <a:t>2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3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17413" name="Text Box 2058"/>
          <p:cNvSpPr txBox="1">
            <a:spLocks noChangeArrowheads="1"/>
          </p:cNvSpPr>
          <p:nvPr/>
        </p:nvSpPr>
        <p:spPr bwMode="auto">
          <a:xfrm>
            <a:off x="803275" y="37147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17414" name="AutoShape 2059"/>
          <p:cNvSpPr>
            <a:spLocks/>
          </p:cNvSpPr>
          <p:nvPr/>
        </p:nvSpPr>
        <p:spPr bwMode="auto">
          <a:xfrm>
            <a:off x="1336675" y="37480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7415" name="AutoShape 2060"/>
          <p:cNvSpPr>
            <a:spLocks/>
          </p:cNvSpPr>
          <p:nvPr/>
        </p:nvSpPr>
        <p:spPr bwMode="auto">
          <a:xfrm>
            <a:off x="3546475" y="36718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7416" name="Text Box 2061"/>
          <p:cNvSpPr txBox="1">
            <a:spLocks noChangeArrowheads="1"/>
          </p:cNvSpPr>
          <p:nvPr/>
        </p:nvSpPr>
        <p:spPr bwMode="auto">
          <a:xfrm>
            <a:off x="533400" y="5653088"/>
            <a:ext cx="3540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Attribute Affinity Matrix (AA)</a:t>
            </a:r>
          </a:p>
        </p:txBody>
      </p:sp>
      <p:sp>
        <p:nvSpPr>
          <p:cNvPr id="17417" name="Text Box 2062"/>
          <p:cNvSpPr txBox="1">
            <a:spLocks noChangeArrowheads="1"/>
          </p:cNvSpPr>
          <p:nvPr/>
        </p:nvSpPr>
        <p:spPr bwMode="auto">
          <a:xfrm>
            <a:off x="1811338" y="914400"/>
            <a:ext cx="52816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Clustered Affinity Matrix</a:t>
            </a:r>
          </a:p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Step 1:  Initialize CA</a:t>
            </a:r>
          </a:p>
        </p:txBody>
      </p:sp>
      <p:graphicFrame>
        <p:nvGraphicFramePr>
          <p:cNvPr id="125968" name="Object 2064"/>
          <p:cNvGraphicFramePr>
            <a:graphicFrameLocks noChangeAspect="1"/>
          </p:cNvGraphicFramePr>
          <p:nvPr/>
        </p:nvGraphicFramePr>
        <p:xfrm>
          <a:off x="5802313" y="3748088"/>
          <a:ext cx="188118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914400" imgH="888840" progId="Equation.3">
                  <p:embed/>
                </p:oleObj>
              </mc:Choice>
              <mc:Fallback>
                <p:oleObj name="Equation" r:id="rId6" imgW="914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3748088"/>
                        <a:ext cx="188118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Text Box 2065"/>
          <p:cNvSpPr txBox="1">
            <a:spLocks noChangeArrowheads="1"/>
          </p:cNvSpPr>
          <p:nvPr/>
        </p:nvSpPr>
        <p:spPr bwMode="auto">
          <a:xfrm>
            <a:off x="5721350" y="3290888"/>
            <a:ext cx="2211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  A</a:t>
            </a:r>
            <a:r>
              <a:rPr lang="en-US" sz="2000" i="0" baseline="-25000">
                <a:solidFill>
                  <a:srgbClr val="CC3399"/>
                </a:solidFill>
              </a:rPr>
              <a:t>2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3</a:t>
            </a:r>
            <a:r>
              <a:rPr lang="en-US" sz="2000" i="0">
                <a:solidFill>
                  <a:srgbClr val="CC3399"/>
                </a:solidFill>
              </a:rPr>
              <a:t>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17419" name="Text Box 2066"/>
          <p:cNvSpPr txBox="1">
            <a:spLocks noChangeArrowheads="1"/>
          </p:cNvSpPr>
          <p:nvPr/>
        </p:nvSpPr>
        <p:spPr bwMode="auto">
          <a:xfrm>
            <a:off x="5111750" y="37147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17420" name="AutoShape 2067"/>
          <p:cNvSpPr>
            <a:spLocks/>
          </p:cNvSpPr>
          <p:nvPr/>
        </p:nvSpPr>
        <p:spPr bwMode="auto">
          <a:xfrm>
            <a:off x="5645150" y="37480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7421" name="AutoShape 2068"/>
          <p:cNvSpPr>
            <a:spLocks/>
          </p:cNvSpPr>
          <p:nvPr/>
        </p:nvSpPr>
        <p:spPr bwMode="auto">
          <a:xfrm>
            <a:off x="7854950" y="36718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7422" name="Text Box 2069"/>
          <p:cNvSpPr txBox="1">
            <a:spLocks noChangeArrowheads="1"/>
          </p:cNvSpPr>
          <p:nvPr/>
        </p:nvSpPr>
        <p:spPr bwMode="auto">
          <a:xfrm>
            <a:off x="4841875" y="5653088"/>
            <a:ext cx="350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Clustered Affinity Matrix (CA)</a:t>
            </a:r>
          </a:p>
        </p:txBody>
      </p:sp>
      <p:sp>
        <p:nvSpPr>
          <p:cNvPr id="125979" name="Freeform 2075"/>
          <p:cNvSpPr>
            <a:spLocks/>
          </p:cNvSpPr>
          <p:nvPr/>
        </p:nvSpPr>
        <p:spPr bwMode="auto">
          <a:xfrm>
            <a:off x="1676400" y="2654300"/>
            <a:ext cx="4114800" cy="774700"/>
          </a:xfrm>
          <a:custGeom>
            <a:avLst/>
            <a:gdLst>
              <a:gd name="T0" fmla="*/ 0 w 2592"/>
              <a:gd name="T1" fmla="*/ 2147483647 h 488"/>
              <a:gd name="T2" fmla="*/ 2147483647 w 2592"/>
              <a:gd name="T3" fmla="*/ 2147483647 h 488"/>
              <a:gd name="T4" fmla="*/ 2147483647 w 2592"/>
              <a:gd name="T5" fmla="*/ 2147483647 h 488"/>
              <a:gd name="T6" fmla="*/ 0 60000 65536"/>
              <a:gd name="T7" fmla="*/ 0 60000 65536"/>
              <a:gd name="T8" fmla="*/ 0 60000 65536"/>
              <a:gd name="T9" fmla="*/ 0 w 2592"/>
              <a:gd name="T10" fmla="*/ 0 h 488"/>
              <a:gd name="T11" fmla="*/ 2592 w 2592"/>
              <a:gd name="T12" fmla="*/ 488 h 4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92" h="488">
                <a:moveTo>
                  <a:pt x="0" y="440"/>
                </a:moveTo>
                <a:cubicBezTo>
                  <a:pt x="72" y="220"/>
                  <a:pt x="144" y="0"/>
                  <a:pt x="576" y="8"/>
                </a:cubicBezTo>
                <a:cubicBezTo>
                  <a:pt x="1008" y="16"/>
                  <a:pt x="1800" y="252"/>
                  <a:pt x="2592" y="488"/>
                </a:cubicBezTo>
              </a:path>
            </a:pathLst>
          </a:custGeom>
          <a:noFill/>
          <a:ln w="127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81" name="Freeform 2077"/>
          <p:cNvSpPr>
            <a:spLocks/>
          </p:cNvSpPr>
          <p:nvPr/>
        </p:nvSpPr>
        <p:spPr bwMode="auto">
          <a:xfrm>
            <a:off x="2133600" y="2349500"/>
            <a:ext cx="4343400" cy="1079500"/>
          </a:xfrm>
          <a:custGeom>
            <a:avLst/>
            <a:gdLst>
              <a:gd name="T0" fmla="*/ 0 w 2736"/>
              <a:gd name="T1" fmla="*/ 2147483647 h 680"/>
              <a:gd name="T2" fmla="*/ 2147483647 w 2736"/>
              <a:gd name="T3" fmla="*/ 2147483647 h 680"/>
              <a:gd name="T4" fmla="*/ 2147483647 w 2736"/>
              <a:gd name="T5" fmla="*/ 2147483647 h 680"/>
              <a:gd name="T6" fmla="*/ 0 60000 65536"/>
              <a:gd name="T7" fmla="*/ 0 60000 65536"/>
              <a:gd name="T8" fmla="*/ 0 60000 65536"/>
              <a:gd name="T9" fmla="*/ 0 w 2736"/>
              <a:gd name="T10" fmla="*/ 0 h 680"/>
              <a:gd name="T11" fmla="*/ 2736 w 2736"/>
              <a:gd name="T12" fmla="*/ 680 h 6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6" h="680">
                <a:moveTo>
                  <a:pt x="0" y="632"/>
                </a:moveTo>
                <a:cubicBezTo>
                  <a:pt x="204" y="316"/>
                  <a:pt x="408" y="0"/>
                  <a:pt x="864" y="8"/>
                </a:cubicBezTo>
                <a:cubicBezTo>
                  <a:pt x="1320" y="16"/>
                  <a:pt x="2028" y="348"/>
                  <a:pt x="2736" y="68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2078"/>
          <p:cNvSpPr txBox="1">
            <a:spLocks noChangeArrowheads="1"/>
          </p:cNvSpPr>
          <p:nvPr/>
        </p:nvSpPr>
        <p:spPr bwMode="auto">
          <a:xfrm>
            <a:off x="4937125" y="2452688"/>
            <a:ext cx="23855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 dirty="0">
                <a:solidFill>
                  <a:schemeClr val="accent2"/>
                </a:solidFill>
              </a:rPr>
              <a:t>Copy first 2 columns</a:t>
            </a:r>
          </a:p>
        </p:txBody>
      </p:sp>
    </p:spTree>
    <p:extLst>
      <p:ext uri="{BB962C8B-B14F-4D97-AF65-F5344CB8AC3E}">
        <p14:creationId xmlns:p14="http://schemas.microsoft.com/office/powerpoint/2010/main" val="68366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2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9" grpId="0" animBg="1"/>
      <p:bldP spid="125981" grpId="0" animBg="1"/>
      <p:bldP spid="174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056"/>
          <p:cNvGraphicFramePr>
            <a:graphicFrameLocks noChangeAspect="1"/>
          </p:cNvGraphicFramePr>
          <p:nvPr/>
        </p:nvGraphicFramePr>
        <p:xfrm>
          <a:off x="1336675" y="3748088"/>
          <a:ext cx="21955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066680" imgH="888840" progId="Equation.3">
                  <p:embed/>
                </p:oleObj>
              </mc:Choice>
              <mc:Fallback>
                <p:oleObj name="Equation" r:id="rId4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675" y="3748088"/>
                        <a:ext cx="21955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2057"/>
          <p:cNvSpPr txBox="1">
            <a:spLocks noChangeArrowheads="1"/>
          </p:cNvSpPr>
          <p:nvPr/>
        </p:nvSpPr>
        <p:spPr bwMode="auto">
          <a:xfrm>
            <a:off x="1412875" y="3290888"/>
            <a:ext cx="213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>
                <a:solidFill>
                  <a:srgbClr val="CC3399"/>
                </a:solidFill>
              </a:rPr>
              <a:t>A</a:t>
            </a:r>
            <a:r>
              <a:rPr lang="en-US" sz="2000" i="0" baseline="-25000" dirty="0">
                <a:solidFill>
                  <a:srgbClr val="CC3399"/>
                </a:solidFill>
              </a:rPr>
              <a:t>1</a:t>
            </a:r>
            <a:r>
              <a:rPr lang="en-US" sz="2000" i="0" dirty="0">
                <a:solidFill>
                  <a:srgbClr val="CC3399"/>
                </a:solidFill>
              </a:rPr>
              <a:t>   A</a:t>
            </a:r>
            <a:r>
              <a:rPr lang="en-US" sz="2000" i="0" baseline="-25000" dirty="0">
                <a:solidFill>
                  <a:srgbClr val="CC3399"/>
                </a:solidFill>
              </a:rPr>
              <a:t>2   </a:t>
            </a:r>
            <a:r>
              <a:rPr lang="en-US" sz="2000" i="0" dirty="0">
                <a:solidFill>
                  <a:srgbClr val="CC3399"/>
                </a:solidFill>
              </a:rPr>
              <a:t>  A</a:t>
            </a:r>
            <a:r>
              <a:rPr lang="en-US" sz="2000" i="0" baseline="-25000" dirty="0">
                <a:solidFill>
                  <a:srgbClr val="CC3399"/>
                </a:solidFill>
              </a:rPr>
              <a:t>3</a:t>
            </a:r>
            <a:r>
              <a:rPr lang="en-US" sz="2000" i="0" dirty="0">
                <a:solidFill>
                  <a:srgbClr val="CC3399"/>
                </a:solidFill>
              </a:rPr>
              <a:t>    A</a:t>
            </a:r>
            <a:r>
              <a:rPr lang="en-US" sz="2000" i="0" baseline="-25000" dirty="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18437" name="Text Box 2058"/>
          <p:cNvSpPr txBox="1">
            <a:spLocks noChangeArrowheads="1"/>
          </p:cNvSpPr>
          <p:nvPr/>
        </p:nvSpPr>
        <p:spPr bwMode="auto">
          <a:xfrm>
            <a:off x="803275" y="37147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18438" name="AutoShape 2059"/>
          <p:cNvSpPr>
            <a:spLocks/>
          </p:cNvSpPr>
          <p:nvPr/>
        </p:nvSpPr>
        <p:spPr bwMode="auto">
          <a:xfrm>
            <a:off x="1336675" y="37480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8439" name="AutoShape 2060"/>
          <p:cNvSpPr>
            <a:spLocks/>
          </p:cNvSpPr>
          <p:nvPr/>
        </p:nvSpPr>
        <p:spPr bwMode="auto">
          <a:xfrm>
            <a:off x="3546475" y="36718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8440" name="Text Box 2061"/>
          <p:cNvSpPr txBox="1">
            <a:spLocks noChangeArrowheads="1"/>
          </p:cNvSpPr>
          <p:nvPr/>
        </p:nvSpPr>
        <p:spPr bwMode="auto">
          <a:xfrm>
            <a:off x="533400" y="5653088"/>
            <a:ext cx="3540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Attribute Affinity Matrix (AA)</a:t>
            </a:r>
          </a:p>
        </p:txBody>
      </p:sp>
      <p:sp>
        <p:nvSpPr>
          <p:cNvPr id="18441" name="Text Box 2062"/>
          <p:cNvSpPr txBox="1">
            <a:spLocks noChangeArrowheads="1"/>
          </p:cNvSpPr>
          <p:nvPr/>
        </p:nvSpPr>
        <p:spPr bwMode="auto">
          <a:xfrm>
            <a:off x="838200" y="685800"/>
            <a:ext cx="742632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Clustered Affinity Matrix</a:t>
            </a:r>
          </a:p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Step 2:  Determine Location for </a:t>
            </a:r>
            <a:r>
              <a:rPr lang="en-US" sz="3200" b="1">
                <a:solidFill>
                  <a:srgbClr val="800000"/>
                </a:solidFill>
              </a:rPr>
              <a:t>A</a:t>
            </a:r>
            <a:r>
              <a:rPr lang="en-US" sz="3200" b="1" baseline="-25000">
                <a:solidFill>
                  <a:srgbClr val="800000"/>
                </a:solidFill>
              </a:rPr>
              <a:t>3</a:t>
            </a:r>
          </a:p>
        </p:txBody>
      </p:sp>
      <p:graphicFrame>
        <p:nvGraphicFramePr>
          <p:cNvPr id="125968" name="Object 20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347323"/>
              </p:ext>
            </p:extLst>
          </p:nvPr>
        </p:nvGraphicFramePr>
        <p:xfrm>
          <a:off x="5383213" y="3748088"/>
          <a:ext cx="185578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901440" imgH="888840" progId="Equation.3">
                  <p:embed/>
                </p:oleObj>
              </mc:Choice>
              <mc:Fallback>
                <p:oleObj name="Equation" r:id="rId6" imgW="90144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3213" y="3748088"/>
                        <a:ext cx="185578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Text Box 2065"/>
          <p:cNvSpPr txBox="1">
            <a:spLocks noChangeArrowheads="1"/>
          </p:cNvSpPr>
          <p:nvPr/>
        </p:nvSpPr>
        <p:spPr bwMode="auto">
          <a:xfrm>
            <a:off x="5791200" y="3290888"/>
            <a:ext cx="10486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>
                <a:solidFill>
                  <a:srgbClr val="CC3399"/>
                </a:solidFill>
              </a:rPr>
              <a:t>A</a:t>
            </a:r>
            <a:r>
              <a:rPr lang="en-US" sz="2000" i="0" baseline="-25000" dirty="0">
                <a:solidFill>
                  <a:srgbClr val="CC3399"/>
                </a:solidFill>
              </a:rPr>
              <a:t>1</a:t>
            </a:r>
            <a:r>
              <a:rPr lang="en-US" sz="2000" i="0" dirty="0">
                <a:solidFill>
                  <a:srgbClr val="CC3399"/>
                </a:solidFill>
              </a:rPr>
              <a:t>    </a:t>
            </a:r>
            <a:r>
              <a:rPr lang="en-US" sz="2000" i="0" dirty="0" smtClean="0">
                <a:solidFill>
                  <a:srgbClr val="CC3399"/>
                </a:solidFill>
              </a:rPr>
              <a:t>A</a:t>
            </a:r>
            <a:r>
              <a:rPr lang="en-US" sz="2000" i="0" baseline="-25000" dirty="0" smtClean="0">
                <a:solidFill>
                  <a:srgbClr val="CC3399"/>
                </a:solidFill>
              </a:rPr>
              <a:t>2</a:t>
            </a:r>
            <a:endParaRPr lang="en-US" sz="2000" i="0" baseline="-25000" dirty="0">
              <a:solidFill>
                <a:srgbClr val="CC3399"/>
              </a:solidFill>
            </a:endParaRPr>
          </a:p>
        </p:txBody>
      </p:sp>
      <p:sp>
        <p:nvSpPr>
          <p:cNvPr id="18443" name="Text Box 2066"/>
          <p:cNvSpPr txBox="1">
            <a:spLocks noChangeArrowheads="1"/>
          </p:cNvSpPr>
          <p:nvPr/>
        </p:nvSpPr>
        <p:spPr bwMode="auto">
          <a:xfrm>
            <a:off x="5111750" y="37147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18444" name="AutoShape 2067"/>
          <p:cNvSpPr>
            <a:spLocks/>
          </p:cNvSpPr>
          <p:nvPr/>
        </p:nvSpPr>
        <p:spPr bwMode="auto">
          <a:xfrm>
            <a:off x="5645150" y="37480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8445" name="AutoShape 2068"/>
          <p:cNvSpPr>
            <a:spLocks/>
          </p:cNvSpPr>
          <p:nvPr/>
        </p:nvSpPr>
        <p:spPr bwMode="auto">
          <a:xfrm>
            <a:off x="7854950" y="36718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8446" name="Text Box 2069"/>
          <p:cNvSpPr txBox="1">
            <a:spLocks noChangeArrowheads="1"/>
          </p:cNvSpPr>
          <p:nvPr/>
        </p:nvSpPr>
        <p:spPr bwMode="auto">
          <a:xfrm>
            <a:off x="4841875" y="5653088"/>
            <a:ext cx="350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Clustered Affinity Matrix (CA)</a:t>
            </a:r>
          </a:p>
        </p:txBody>
      </p:sp>
      <p:sp>
        <p:nvSpPr>
          <p:cNvPr id="18447" name="Text Box 2078"/>
          <p:cNvSpPr txBox="1">
            <a:spLocks noChangeArrowheads="1"/>
          </p:cNvSpPr>
          <p:nvPr/>
        </p:nvSpPr>
        <p:spPr bwMode="auto">
          <a:xfrm>
            <a:off x="1752600" y="1981200"/>
            <a:ext cx="125386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 dirty="0" smtClean="0">
                <a:solidFill>
                  <a:schemeClr val="accent2"/>
                </a:solidFill>
              </a:rPr>
              <a:t>3 possible</a:t>
            </a:r>
          </a:p>
          <a:p>
            <a:pPr eaLnBrk="1" hangingPunct="1"/>
            <a:r>
              <a:rPr lang="en-US" sz="1800" i="0" dirty="0" smtClean="0">
                <a:solidFill>
                  <a:schemeClr val="accent2"/>
                </a:solidFill>
              </a:rPr>
              <a:t>positions</a:t>
            </a:r>
          </a:p>
          <a:p>
            <a:pPr eaLnBrk="1" hangingPunct="1"/>
            <a:r>
              <a:rPr lang="en-US" sz="1800" i="0" dirty="0" smtClean="0">
                <a:solidFill>
                  <a:schemeClr val="accent2"/>
                </a:solidFill>
              </a:rPr>
              <a:t>for 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3</a:t>
            </a:r>
            <a:endParaRPr lang="en-US" sz="1800" i="0" dirty="0">
              <a:solidFill>
                <a:schemeClr val="accent2"/>
              </a:solidFill>
            </a:endParaRPr>
          </a:p>
        </p:txBody>
      </p:sp>
      <p:sp>
        <p:nvSpPr>
          <p:cNvPr id="18448" name="Freeform 28"/>
          <p:cNvSpPr>
            <a:spLocks noChangeArrowheads="1"/>
          </p:cNvSpPr>
          <p:nvPr/>
        </p:nvSpPr>
        <p:spPr bwMode="auto">
          <a:xfrm>
            <a:off x="2792413" y="2705894"/>
            <a:ext cx="2928937" cy="915194"/>
          </a:xfrm>
          <a:custGeom>
            <a:avLst/>
            <a:gdLst>
              <a:gd name="T0" fmla="*/ 0 w 3161038"/>
              <a:gd name="T1" fmla="*/ 504141 h 827602"/>
              <a:gd name="T2" fmla="*/ 181517 w 3161038"/>
              <a:gd name="T3" fmla="*/ 184786 h 827602"/>
              <a:gd name="T4" fmla="*/ 580860 w 3161038"/>
              <a:gd name="T5" fmla="*/ 28118 h 827602"/>
              <a:gd name="T6" fmla="*/ 1657874 w 3161038"/>
              <a:gd name="T7" fmla="*/ 82352 h 827602"/>
              <a:gd name="T8" fmla="*/ 2892206 w 3161038"/>
              <a:gd name="T9" fmla="*/ 522218 h 827602"/>
              <a:gd name="T10" fmla="*/ 3158430 w 3161038"/>
              <a:gd name="T11" fmla="*/ 823499 h 8276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161038"/>
              <a:gd name="T19" fmla="*/ 0 h 827602"/>
              <a:gd name="T20" fmla="*/ 3161038 w 3161038"/>
              <a:gd name="T21" fmla="*/ 827602 h 82760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161038" h="827602">
                <a:moveTo>
                  <a:pt x="0" y="506654"/>
                </a:moveTo>
                <a:cubicBezTo>
                  <a:pt x="42389" y="386046"/>
                  <a:pt x="84779" y="265438"/>
                  <a:pt x="181669" y="185706"/>
                </a:cubicBezTo>
                <a:cubicBezTo>
                  <a:pt x="278559" y="105974"/>
                  <a:pt x="335078" y="45417"/>
                  <a:pt x="581340" y="28259"/>
                </a:cubicBezTo>
                <a:cubicBezTo>
                  <a:pt x="827602" y="11101"/>
                  <a:pt x="1273700" y="0"/>
                  <a:pt x="1659242" y="82760"/>
                </a:cubicBezTo>
                <a:cubicBezTo>
                  <a:pt x="2044784" y="165520"/>
                  <a:pt x="2644292" y="400681"/>
                  <a:pt x="2894591" y="524821"/>
                </a:cubicBezTo>
                <a:cubicBezTo>
                  <a:pt x="3144890" y="648961"/>
                  <a:pt x="3152964" y="738281"/>
                  <a:pt x="3161038" y="827602"/>
                </a:cubicBezTo>
              </a:path>
            </a:pathLst>
          </a:custGeom>
          <a:noFill/>
          <a:ln w="9525" algn="ctr">
            <a:solidFill>
              <a:srgbClr val="99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Freeform 29"/>
          <p:cNvSpPr>
            <a:spLocks noChangeArrowheads="1"/>
          </p:cNvSpPr>
          <p:nvPr/>
        </p:nvSpPr>
        <p:spPr bwMode="auto">
          <a:xfrm>
            <a:off x="2736850" y="2374900"/>
            <a:ext cx="3617118" cy="1101725"/>
          </a:xfrm>
          <a:custGeom>
            <a:avLst/>
            <a:gdLst>
              <a:gd name="T0" fmla="*/ 0 w 4032040"/>
              <a:gd name="T1" fmla="*/ 905280 h 1101115"/>
              <a:gd name="T2" fmla="*/ 157511 w 4032040"/>
              <a:gd name="T3" fmla="*/ 430844 h 1101115"/>
              <a:gd name="T4" fmla="*/ 890546 w 4032040"/>
              <a:gd name="T5" fmla="*/ 120639 h 1101115"/>
              <a:gd name="T6" fmla="*/ 1896204 w 4032040"/>
              <a:gd name="T7" fmla="*/ 23317 h 1101115"/>
              <a:gd name="T8" fmla="*/ 3295638 w 4032040"/>
              <a:gd name="T9" fmla="*/ 260535 h 1101115"/>
              <a:gd name="T10" fmla="*/ 3913568 w 4032040"/>
              <a:gd name="T11" fmla="*/ 661979 h 1101115"/>
              <a:gd name="T12" fmla="*/ 4016547 w 4032040"/>
              <a:gd name="T13" fmla="*/ 1106004 h 110111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32040"/>
              <a:gd name="T22" fmla="*/ 0 h 1101115"/>
              <a:gd name="T23" fmla="*/ 4032040 w 4032040"/>
              <a:gd name="T24" fmla="*/ 1101115 h 110111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32040" h="1101115">
                <a:moveTo>
                  <a:pt x="0" y="901279"/>
                </a:moveTo>
                <a:cubicBezTo>
                  <a:pt x="4542" y="730207"/>
                  <a:pt x="9084" y="559136"/>
                  <a:pt x="157447" y="428940"/>
                </a:cubicBezTo>
                <a:cubicBezTo>
                  <a:pt x="305810" y="298744"/>
                  <a:pt x="600517" y="187724"/>
                  <a:pt x="890178" y="120103"/>
                </a:cubicBezTo>
                <a:cubicBezTo>
                  <a:pt x="1179839" y="52482"/>
                  <a:pt x="1494731" y="0"/>
                  <a:pt x="1895412" y="23213"/>
                </a:cubicBezTo>
                <a:cubicBezTo>
                  <a:pt x="2296093" y="46426"/>
                  <a:pt x="2958176" y="153410"/>
                  <a:pt x="3294263" y="259383"/>
                </a:cubicBezTo>
                <a:cubicBezTo>
                  <a:pt x="3630351" y="365357"/>
                  <a:pt x="3791834" y="518765"/>
                  <a:pt x="3911937" y="659054"/>
                </a:cubicBezTo>
                <a:cubicBezTo>
                  <a:pt x="4032040" y="799343"/>
                  <a:pt x="4023461" y="950229"/>
                  <a:pt x="4014882" y="1101115"/>
                </a:cubicBezTo>
              </a:path>
            </a:pathLst>
          </a:custGeom>
          <a:noFill/>
          <a:ln w="9525" algn="ctr">
            <a:solidFill>
              <a:srgbClr val="99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Freeform 30"/>
          <p:cNvSpPr>
            <a:spLocks noChangeArrowheads="1"/>
          </p:cNvSpPr>
          <p:nvPr/>
        </p:nvSpPr>
        <p:spPr bwMode="auto">
          <a:xfrm>
            <a:off x="2589213" y="2014538"/>
            <a:ext cx="4540007" cy="1382712"/>
          </a:xfrm>
          <a:custGeom>
            <a:avLst/>
            <a:gdLst>
              <a:gd name="T0" fmla="*/ 44497 w 4945431"/>
              <a:gd name="T1" fmla="*/ 1249550 h 1382702"/>
              <a:gd name="T2" fmla="*/ 99101 w 4945431"/>
              <a:gd name="T3" fmla="*/ 765076 h 1382702"/>
              <a:gd name="T4" fmla="*/ 639124 w 4945431"/>
              <a:gd name="T5" fmla="*/ 292705 h 1382702"/>
              <a:gd name="T6" fmla="*/ 1415777 w 4945431"/>
              <a:gd name="T7" fmla="*/ 44408 h 1382702"/>
              <a:gd name="T8" fmla="*/ 2459398 w 4945431"/>
              <a:gd name="T9" fmla="*/ 26241 h 1382702"/>
              <a:gd name="T10" fmla="*/ 3442352 w 4945431"/>
              <a:gd name="T11" fmla="*/ 153417 h 1382702"/>
              <a:gd name="T12" fmla="*/ 4376769 w 4945431"/>
              <a:gd name="T13" fmla="*/ 522835 h 1382702"/>
              <a:gd name="T14" fmla="*/ 4862169 w 4945431"/>
              <a:gd name="T15" fmla="*/ 1049706 h 1382702"/>
              <a:gd name="T16" fmla="*/ 4934975 w 4945431"/>
              <a:gd name="T17" fmla="*/ 1382782 h 13827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945431"/>
              <a:gd name="T28" fmla="*/ 0 h 1382702"/>
              <a:gd name="T29" fmla="*/ 4945431 w 4945431"/>
              <a:gd name="T30" fmla="*/ 1382702 h 138270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945431" h="1382702">
                <a:moveTo>
                  <a:pt x="44409" y="1249478"/>
                </a:moveTo>
                <a:cubicBezTo>
                  <a:pt x="22204" y="1086985"/>
                  <a:pt x="0" y="924493"/>
                  <a:pt x="98909" y="765028"/>
                </a:cubicBezTo>
                <a:cubicBezTo>
                  <a:pt x="197818" y="605563"/>
                  <a:pt x="418848" y="412792"/>
                  <a:pt x="637860" y="292689"/>
                </a:cubicBezTo>
                <a:cubicBezTo>
                  <a:pt x="856872" y="172586"/>
                  <a:pt x="1110200" y="88816"/>
                  <a:pt x="1412981" y="44408"/>
                </a:cubicBezTo>
                <a:cubicBezTo>
                  <a:pt x="1715762" y="0"/>
                  <a:pt x="2117452" y="8074"/>
                  <a:pt x="2454549" y="26241"/>
                </a:cubicBezTo>
                <a:cubicBezTo>
                  <a:pt x="2791646" y="44408"/>
                  <a:pt x="3116631" y="70649"/>
                  <a:pt x="3435561" y="153409"/>
                </a:cubicBezTo>
                <a:cubicBezTo>
                  <a:pt x="3754491" y="236169"/>
                  <a:pt x="4131959" y="373431"/>
                  <a:pt x="4368128" y="522803"/>
                </a:cubicBezTo>
                <a:cubicBezTo>
                  <a:pt x="4604298" y="672175"/>
                  <a:pt x="4759725" y="906326"/>
                  <a:pt x="4852578" y="1049642"/>
                </a:cubicBezTo>
                <a:cubicBezTo>
                  <a:pt x="4945431" y="1192959"/>
                  <a:pt x="4935338" y="1287830"/>
                  <a:pt x="4925246" y="1382702"/>
                </a:cubicBezTo>
              </a:path>
            </a:pathLst>
          </a:custGeom>
          <a:noFill/>
          <a:ln w="9525" algn="ctr">
            <a:solidFill>
              <a:srgbClr val="99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2057"/>
          <p:cNvSpPr txBox="1">
            <a:spLocks noChangeArrowheads="1"/>
          </p:cNvSpPr>
          <p:nvPr/>
        </p:nvSpPr>
        <p:spPr bwMode="auto">
          <a:xfrm>
            <a:off x="860263" y="3287653"/>
            <a:ext cx="47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 smtClean="0">
                <a:solidFill>
                  <a:srgbClr val="FF0000"/>
                </a:solidFill>
              </a:rPr>
              <a:t>A</a:t>
            </a:r>
            <a:r>
              <a:rPr lang="en-US" sz="2000" i="0" baseline="-25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" name="Text Box 2057"/>
          <p:cNvSpPr txBox="1">
            <a:spLocks noChangeArrowheads="1"/>
          </p:cNvSpPr>
          <p:nvPr/>
        </p:nvSpPr>
        <p:spPr bwMode="auto">
          <a:xfrm>
            <a:off x="5111750" y="3333690"/>
            <a:ext cx="47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 smtClean="0">
                <a:solidFill>
                  <a:srgbClr val="FF0000"/>
                </a:solidFill>
              </a:rPr>
              <a:t>A</a:t>
            </a:r>
            <a:r>
              <a:rPr lang="en-US" sz="2000" i="0" baseline="-250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" name="Text Box 2057"/>
          <p:cNvSpPr txBox="1">
            <a:spLocks noChangeArrowheads="1"/>
          </p:cNvSpPr>
          <p:nvPr/>
        </p:nvSpPr>
        <p:spPr bwMode="auto">
          <a:xfrm>
            <a:off x="3665349" y="3310443"/>
            <a:ext cx="47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 smtClean="0">
                <a:solidFill>
                  <a:srgbClr val="FF0000"/>
                </a:solidFill>
              </a:rPr>
              <a:t>A</a:t>
            </a:r>
            <a:r>
              <a:rPr lang="en-US" sz="2000" i="0" baseline="-25000" dirty="0" smtClean="0">
                <a:solidFill>
                  <a:srgbClr val="FF0000"/>
                </a:solidFill>
              </a:rPr>
              <a:t>5</a:t>
            </a:r>
            <a:endParaRPr lang="en-US" sz="2000" i="0" baseline="-25000" dirty="0">
              <a:solidFill>
                <a:srgbClr val="FF0000"/>
              </a:solidFill>
            </a:endParaRPr>
          </a:p>
        </p:txBody>
      </p:sp>
      <p:sp>
        <p:nvSpPr>
          <p:cNvPr id="22" name="Text Box 2057"/>
          <p:cNvSpPr txBox="1">
            <a:spLocks noChangeArrowheads="1"/>
          </p:cNvSpPr>
          <p:nvPr/>
        </p:nvSpPr>
        <p:spPr bwMode="auto">
          <a:xfrm>
            <a:off x="8001000" y="3276600"/>
            <a:ext cx="476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 smtClean="0">
                <a:solidFill>
                  <a:srgbClr val="FF0000"/>
                </a:solidFill>
              </a:rPr>
              <a:t>A</a:t>
            </a:r>
            <a:r>
              <a:rPr lang="en-US" sz="2000" i="0" baseline="-25000" dirty="0" smtClean="0">
                <a:solidFill>
                  <a:srgbClr val="FF0000"/>
                </a:solidFill>
              </a:rPr>
              <a:t>5</a:t>
            </a:r>
            <a:endParaRPr lang="en-US" sz="2000" i="0" baseline="-25000" dirty="0">
              <a:solidFill>
                <a:srgbClr val="FF0000"/>
              </a:solidFill>
            </a:endParaRPr>
          </a:p>
        </p:txBody>
      </p:sp>
      <p:sp>
        <p:nvSpPr>
          <p:cNvPr id="23" name="Text Box 2057"/>
          <p:cNvSpPr txBox="1">
            <a:spLocks noChangeArrowheads="1"/>
          </p:cNvSpPr>
          <p:nvPr/>
        </p:nvSpPr>
        <p:spPr bwMode="auto">
          <a:xfrm>
            <a:off x="6916737" y="3310362"/>
            <a:ext cx="9989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 dirty="0" smtClean="0">
                <a:solidFill>
                  <a:srgbClr val="CC3399"/>
                </a:solidFill>
              </a:rPr>
              <a:t>A</a:t>
            </a:r>
            <a:r>
              <a:rPr lang="en-US" sz="2000" i="0" baseline="-25000" dirty="0" smtClean="0">
                <a:solidFill>
                  <a:srgbClr val="CC3399"/>
                </a:solidFill>
              </a:rPr>
              <a:t>3</a:t>
            </a:r>
            <a:r>
              <a:rPr lang="en-US" sz="2000" i="0" dirty="0" smtClean="0">
                <a:solidFill>
                  <a:srgbClr val="CC3399"/>
                </a:solidFill>
              </a:rPr>
              <a:t>   A</a:t>
            </a:r>
            <a:r>
              <a:rPr lang="en-US" sz="2000" i="0" baseline="-25000" dirty="0" smtClean="0">
                <a:solidFill>
                  <a:srgbClr val="CC3399"/>
                </a:solidFill>
              </a:rPr>
              <a:t>4</a:t>
            </a:r>
            <a:endParaRPr lang="en-US" sz="2000" i="0" baseline="-25000" dirty="0">
              <a:solidFill>
                <a:srgbClr val="CC3399"/>
              </a:solidFill>
            </a:endParaRPr>
          </a:p>
        </p:txBody>
      </p:sp>
      <p:sp>
        <p:nvSpPr>
          <p:cNvPr id="24" name="Text Box 2078"/>
          <p:cNvSpPr txBox="1">
            <a:spLocks noChangeArrowheads="1"/>
          </p:cNvSpPr>
          <p:nvPr/>
        </p:nvSpPr>
        <p:spPr bwMode="auto">
          <a:xfrm>
            <a:off x="6574226" y="2190234"/>
            <a:ext cx="110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ts val="300"/>
              </a:spcAft>
            </a:pPr>
            <a:r>
              <a:rPr lang="en-US" sz="1800" i="0" dirty="0" smtClean="0">
                <a:solidFill>
                  <a:schemeClr val="accent2"/>
                </a:solidFill>
              </a:rPr>
              <a:t>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1 </a:t>
            </a:r>
            <a:r>
              <a:rPr lang="en-US" sz="1800" i="0" dirty="0" smtClean="0">
                <a:solidFill>
                  <a:schemeClr val="accent2"/>
                </a:solidFill>
              </a:rPr>
              <a:t>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2</a:t>
            </a:r>
            <a:r>
              <a:rPr lang="en-US" sz="1800" i="0" dirty="0" smtClean="0">
                <a:solidFill>
                  <a:schemeClr val="accent2"/>
                </a:solidFill>
              </a:rPr>
              <a:t> A</a:t>
            </a:r>
            <a:r>
              <a:rPr lang="en-US" sz="1800" i="0" baseline="-25000" dirty="0">
                <a:solidFill>
                  <a:schemeClr val="accent2"/>
                </a:solidFill>
              </a:rPr>
              <a:t>3</a:t>
            </a:r>
            <a:endParaRPr lang="en-US" sz="1800" i="0" dirty="0">
              <a:solidFill>
                <a:schemeClr val="accent2"/>
              </a:solidFill>
            </a:endParaRPr>
          </a:p>
        </p:txBody>
      </p:sp>
      <p:sp>
        <p:nvSpPr>
          <p:cNvPr id="25" name="Text Box 2078"/>
          <p:cNvSpPr txBox="1">
            <a:spLocks noChangeArrowheads="1"/>
          </p:cNvSpPr>
          <p:nvPr/>
        </p:nvSpPr>
        <p:spPr bwMode="auto">
          <a:xfrm>
            <a:off x="4909813" y="2615818"/>
            <a:ext cx="110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ts val="300"/>
              </a:spcAft>
            </a:pPr>
            <a:r>
              <a:rPr lang="en-US" sz="1800" i="0" dirty="0" smtClean="0">
                <a:solidFill>
                  <a:schemeClr val="accent2"/>
                </a:solidFill>
              </a:rPr>
              <a:t>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1 </a:t>
            </a:r>
            <a:r>
              <a:rPr lang="en-US" sz="1800" i="0" dirty="0">
                <a:solidFill>
                  <a:schemeClr val="accent2"/>
                </a:solidFill>
              </a:rPr>
              <a:t>A</a:t>
            </a:r>
            <a:r>
              <a:rPr lang="en-US" sz="1800" i="0" baseline="-25000" dirty="0">
                <a:solidFill>
                  <a:schemeClr val="accent2"/>
                </a:solidFill>
              </a:rPr>
              <a:t>3</a:t>
            </a:r>
            <a:r>
              <a:rPr lang="en-US" sz="1800" i="0" dirty="0">
                <a:solidFill>
                  <a:schemeClr val="accent2"/>
                </a:solidFill>
              </a:rPr>
              <a:t> </a:t>
            </a:r>
            <a:r>
              <a:rPr lang="en-US" sz="1800" i="0" dirty="0" smtClean="0">
                <a:solidFill>
                  <a:schemeClr val="accent2"/>
                </a:solidFill>
              </a:rPr>
              <a:t>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2</a:t>
            </a:r>
            <a:endParaRPr lang="en-US" sz="1800" i="0" dirty="0">
              <a:solidFill>
                <a:schemeClr val="accent2"/>
              </a:solidFill>
            </a:endParaRPr>
          </a:p>
        </p:txBody>
      </p:sp>
      <p:sp>
        <p:nvSpPr>
          <p:cNvPr id="26" name="Text Box 2078"/>
          <p:cNvSpPr txBox="1">
            <a:spLocks noChangeArrowheads="1"/>
          </p:cNvSpPr>
          <p:nvPr/>
        </p:nvSpPr>
        <p:spPr bwMode="auto">
          <a:xfrm>
            <a:off x="3546475" y="2800484"/>
            <a:ext cx="11099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ts val="300"/>
              </a:spcAft>
            </a:pPr>
            <a:r>
              <a:rPr lang="en-US" sz="1800" i="0" dirty="0" smtClean="0">
                <a:solidFill>
                  <a:schemeClr val="accent2"/>
                </a:solidFill>
              </a:rPr>
              <a:t>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0 </a:t>
            </a:r>
            <a:r>
              <a:rPr lang="en-US" sz="1800" i="0" dirty="0" smtClean="0">
                <a:solidFill>
                  <a:schemeClr val="accent2"/>
                </a:solidFill>
              </a:rPr>
              <a:t>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3</a:t>
            </a:r>
            <a:r>
              <a:rPr lang="en-US" sz="1800" i="0" dirty="0" smtClean="0">
                <a:solidFill>
                  <a:schemeClr val="accent2"/>
                </a:solidFill>
              </a:rPr>
              <a:t> A</a:t>
            </a:r>
            <a:r>
              <a:rPr lang="en-US" sz="1800" i="0" baseline="-25000" dirty="0" smtClean="0">
                <a:solidFill>
                  <a:schemeClr val="accent2"/>
                </a:solidFill>
              </a:rPr>
              <a:t>1</a:t>
            </a:r>
            <a:endParaRPr lang="en-US" sz="1800" i="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tmFilter="0, 0; .2, .5; .8, .5; 1, 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0" autoRev="1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tmFilter="0, 0; .2, .5; .8, .5; 1, 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500" autoRev="1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/>
      <p:bldP spid="18448" grpId="0" animBg="1"/>
      <p:bldP spid="18449" grpId="0" animBg="1"/>
      <p:bldP spid="18450" grpId="0" animBg="1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5"/>
          <p:cNvSpPr>
            <a:spLocks noChangeArrowheads="1"/>
          </p:cNvSpPr>
          <p:nvPr/>
        </p:nvSpPr>
        <p:spPr bwMode="auto">
          <a:xfrm>
            <a:off x="1828800" y="1371600"/>
            <a:ext cx="6553200" cy="1066800"/>
          </a:xfrm>
          <a:prstGeom prst="rect">
            <a:avLst/>
          </a:prstGeom>
          <a:solidFill>
            <a:srgbClr val="E8D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19468" name="Text Box 8"/>
          <p:cNvSpPr txBox="1">
            <a:spLocks noChangeArrowheads="1"/>
          </p:cNvSpPr>
          <p:nvPr/>
        </p:nvSpPr>
        <p:spPr bwMode="auto">
          <a:xfrm>
            <a:off x="968375" y="152400"/>
            <a:ext cx="7566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Clustered Affinity Matrix</a:t>
            </a:r>
          </a:p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Step 2:  Determine the order for A</a:t>
            </a:r>
            <a:r>
              <a:rPr lang="en-US" sz="3200" b="1" i="0" baseline="-25000">
                <a:solidFill>
                  <a:srgbClr val="800000"/>
                </a:solidFill>
              </a:rPr>
              <a:t>3</a:t>
            </a:r>
          </a:p>
        </p:txBody>
      </p:sp>
      <p:sp>
        <p:nvSpPr>
          <p:cNvPr id="19469" name="Text Box 9"/>
          <p:cNvSpPr txBox="1">
            <a:spLocks noChangeArrowheads="1"/>
          </p:cNvSpPr>
          <p:nvPr/>
        </p:nvSpPr>
        <p:spPr bwMode="auto">
          <a:xfrm>
            <a:off x="1600200" y="1600200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i="0"/>
          </a:p>
        </p:txBody>
      </p:sp>
      <p:graphicFrame>
        <p:nvGraphicFramePr>
          <p:cNvPr id="19460" name="Object 19"/>
          <p:cNvGraphicFramePr>
            <a:graphicFrameLocks noChangeAspect="1"/>
          </p:cNvGraphicFramePr>
          <p:nvPr/>
        </p:nvGraphicFramePr>
        <p:xfrm>
          <a:off x="2019300" y="1371600"/>
          <a:ext cx="3886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590560" imgH="431640" progId="Equation.3">
                  <p:embed/>
                </p:oleObj>
              </mc:Choice>
              <mc:Fallback>
                <p:oleObj name="Equation" r:id="rId4" imgW="2590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1371600"/>
                        <a:ext cx="38862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20"/>
          <p:cNvGraphicFramePr>
            <a:graphicFrameLocks noChangeAspect="1"/>
          </p:cNvGraphicFramePr>
          <p:nvPr/>
        </p:nvGraphicFramePr>
        <p:xfrm>
          <a:off x="1935163" y="1981200"/>
          <a:ext cx="6370637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4203360" imgH="241200" progId="Equation.3">
                  <p:embed/>
                </p:oleObj>
              </mc:Choice>
              <mc:Fallback>
                <p:oleObj name="Equation" r:id="rId6" imgW="4203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1981200"/>
                        <a:ext cx="6370637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23900" y="2543175"/>
            <a:ext cx="7810500" cy="3933825"/>
            <a:chOff x="723900" y="2543175"/>
            <a:chExt cx="7810500" cy="3933825"/>
          </a:xfrm>
        </p:grpSpPr>
        <p:graphicFrame>
          <p:nvGraphicFramePr>
            <p:cNvPr id="1945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9192543"/>
                </p:ext>
              </p:extLst>
            </p:nvPr>
          </p:nvGraphicFramePr>
          <p:xfrm>
            <a:off x="1527175" y="3671888"/>
            <a:ext cx="2195513" cy="182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8" imgW="1066680" imgH="888840" progId="Equation.3">
                    <p:embed/>
                  </p:oleObj>
                </mc:Choice>
                <mc:Fallback>
                  <p:oleObj name="Equation" r:id="rId8" imgW="1066680" imgH="8888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7175" y="3671888"/>
                          <a:ext cx="2195513" cy="182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3" name="Text Box 3"/>
            <p:cNvSpPr txBox="1">
              <a:spLocks noChangeArrowheads="1"/>
            </p:cNvSpPr>
            <p:nvPr/>
          </p:nvSpPr>
          <p:spPr bwMode="auto">
            <a:xfrm>
              <a:off x="1603375" y="3214688"/>
              <a:ext cx="21351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i="0">
                  <a:solidFill>
                    <a:srgbClr val="CC3399"/>
                  </a:solidFill>
                </a:rPr>
                <a:t>A</a:t>
              </a:r>
              <a:r>
                <a:rPr lang="en-US" sz="2000" i="0" baseline="-25000">
                  <a:solidFill>
                    <a:srgbClr val="CC3399"/>
                  </a:solidFill>
                </a:rPr>
                <a:t>1</a:t>
              </a:r>
              <a:r>
                <a:rPr lang="en-US" sz="2000" i="0">
                  <a:solidFill>
                    <a:srgbClr val="CC3399"/>
                  </a:solidFill>
                </a:rPr>
                <a:t>   A</a:t>
              </a:r>
              <a:r>
                <a:rPr lang="en-US" sz="2000" i="0" baseline="-25000">
                  <a:solidFill>
                    <a:srgbClr val="CC3399"/>
                  </a:solidFill>
                </a:rPr>
                <a:t>2   </a:t>
              </a:r>
              <a:r>
                <a:rPr lang="en-US" sz="2000" i="0">
                  <a:solidFill>
                    <a:srgbClr val="CC3399"/>
                  </a:solidFill>
                </a:rPr>
                <a:t>  A</a:t>
              </a:r>
              <a:r>
                <a:rPr lang="en-US" sz="2000" i="0" baseline="-25000">
                  <a:solidFill>
                    <a:srgbClr val="CC3399"/>
                  </a:solidFill>
                </a:rPr>
                <a:t>3</a:t>
              </a:r>
              <a:r>
                <a:rPr lang="en-US" sz="2000" i="0">
                  <a:solidFill>
                    <a:srgbClr val="CC3399"/>
                  </a:solidFill>
                </a:rPr>
                <a:t>    A</a:t>
              </a:r>
              <a:r>
                <a:rPr lang="en-US" sz="2000" i="0" baseline="-25000">
                  <a:solidFill>
                    <a:srgbClr val="CC3399"/>
                  </a:solidFill>
                </a:rPr>
                <a:t>4</a:t>
              </a:r>
            </a:p>
          </p:txBody>
        </p:sp>
        <p:sp>
          <p:nvSpPr>
            <p:cNvPr id="19464" name="Text Box 4"/>
            <p:cNvSpPr txBox="1">
              <a:spLocks noChangeArrowheads="1"/>
            </p:cNvSpPr>
            <p:nvPr/>
          </p:nvSpPr>
          <p:spPr bwMode="auto">
            <a:xfrm>
              <a:off x="993775" y="3638550"/>
              <a:ext cx="530225" cy="177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1</a:t>
              </a:r>
            </a:p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2</a:t>
              </a:r>
            </a:p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3</a:t>
              </a:r>
            </a:p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4</a:t>
              </a:r>
            </a:p>
          </p:txBody>
        </p:sp>
        <p:sp>
          <p:nvSpPr>
            <p:cNvPr id="19465" name="AutoShape 5"/>
            <p:cNvSpPr>
              <a:spLocks/>
            </p:cNvSpPr>
            <p:nvPr/>
          </p:nvSpPr>
          <p:spPr bwMode="auto">
            <a:xfrm>
              <a:off x="1527175" y="3671888"/>
              <a:ext cx="152400" cy="1752600"/>
            </a:xfrm>
            <a:prstGeom prst="leftBracket">
              <a:avLst>
                <a:gd name="adj" fmla="val 958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9466" name="AutoShape 6"/>
            <p:cNvSpPr>
              <a:spLocks/>
            </p:cNvSpPr>
            <p:nvPr/>
          </p:nvSpPr>
          <p:spPr bwMode="auto">
            <a:xfrm>
              <a:off x="3736975" y="3595688"/>
              <a:ext cx="76200" cy="1828800"/>
            </a:xfrm>
            <a:prstGeom prst="rightBracket">
              <a:avLst>
                <a:gd name="adj" fmla="val 2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9467" name="Text Box 7"/>
            <p:cNvSpPr txBox="1">
              <a:spLocks noChangeArrowheads="1"/>
            </p:cNvSpPr>
            <p:nvPr/>
          </p:nvSpPr>
          <p:spPr bwMode="auto">
            <a:xfrm>
              <a:off x="723900" y="5576888"/>
              <a:ext cx="35401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0">
                  <a:solidFill>
                    <a:srgbClr val="006600"/>
                  </a:solidFill>
                </a:rPr>
                <a:t>Attribute Affinity Matrix (AA)</a:t>
              </a:r>
            </a:p>
          </p:txBody>
        </p:sp>
        <p:graphicFrame>
          <p:nvGraphicFramePr>
            <p:cNvPr id="1945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2976774"/>
                </p:ext>
              </p:extLst>
            </p:nvPr>
          </p:nvGraphicFramePr>
          <p:xfrm>
            <a:off x="5915025" y="3671888"/>
            <a:ext cx="2036763" cy="182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10" imgW="990360" imgH="888840" progId="Equation.3">
                    <p:embed/>
                  </p:oleObj>
                </mc:Choice>
                <mc:Fallback>
                  <p:oleObj name="Equation" r:id="rId10" imgW="990360" imgH="8888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5025" y="3671888"/>
                          <a:ext cx="2036763" cy="1828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0" name="Text Box 11"/>
            <p:cNvSpPr txBox="1">
              <a:spLocks noChangeArrowheads="1"/>
            </p:cNvSpPr>
            <p:nvPr/>
          </p:nvSpPr>
          <p:spPr bwMode="auto">
            <a:xfrm>
              <a:off x="5911850" y="3214688"/>
              <a:ext cx="21351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 i="0">
                  <a:solidFill>
                    <a:srgbClr val="CC3399"/>
                  </a:solidFill>
                </a:rPr>
                <a:t>A</a:t>
              </a:r>
              <a:r>
                <a:rPr lang="en-US" sz="2000" i="0" baseline="-25000">
                  <a:solidFill>
                    <a:srgbClr val="CC3399"/>
                  </a:solidFill>
                </a:rPr>
                <a:t>1</a:t>
              </a:r>
              <a:r>
                <a:rPr lang="en-US" sz="2000" i="0">
                  <a:solidFill>
                    <a:srgbClr val="CC3399"/>
                  </a:solidFill>
                </a:rPr>
                <a:t>    A</a:t>
              </a:r>
              <a:r>
                <a:rPr lang="en-US" sz="2000" i="0" baseline="-25000">
                  <a:solidFill>
                    <a:srgbClr val="CC3399"/>
                  </a:solidFill>
                </a:rPr>
                <a:t>3   </a:t>
              </a:r>
              <a:r>
                <a:rPr lang="en-US" sz="2000" i="0">
                  <a:solidFill>
                    <a:srgbClr val="CC3399"/>
                  </a:solidFill>
                </a:rPr>
                <a:t>  A</a:t>
              </a:r>
              <a:r>
                <a:rPr lang="en-US" sz="2000" i="0" baseline="-25000">
                  <a:solidFill>
                    <a:srgbClr val="CC3399"/>
                  </a:solidFill>
                </a:rPr>
                <a:t>2</a:t>
              </a:r>
              <a:r>
                <a:rPr lang="en-US" sz="2000" i="0">
                  <a:solidFill>
                    <a:srgbClr val="CC3399"/>
                  </a:solidFill>
                </a:rPr>
                <a:t>   A</a:t>
              </a:r>
              <a:r>
                <a:rPr lang="en-US" sz="2000" i="0" baseline="-25000">
                  <a:solidFill>
                    <a:srgbClr val="CC3399"/>
                  </a:solidFill>
                </a:rPr>
                <a:t>4</a:t>
              </a:r>
            </a:p>
          </p:txBody>
        </p:sp>
        <p:sp>
          <p:nvSpPr>
            <p:cNvPr id="19471" name="Text Box 12"/>
            <p:cNvSpPr txBox="1">
              <a:spLocks noChangeArrowheads="1"/>
            </p:cNvSpPr>
            <p:nvPr/>
          </p:nvSpPr>
          <p:spPr bwMode="auto">
            <a:xfrm>
              <a:off x="5302250" y="3638550"/>
              <a:ext cx="530225" cy="177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1</a:t>
              </a:r>
            </a:p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2</a:t>
              </a:r>
            </a:p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3</a:t>
              </a:r>
            </a:p>
            <a:p>
              <a:pPr eaLnBrk="1" hangingPunct="1">
                <a:spcAft>
                  <a:spcPct val="20000"/>
                </a:spcAft>
              </a:pPr>
              <a:r>
                <a:rPr lang="en-US" i="0">
                  <a:solidFill>
                    <a:srgbClr val="CA7800"/>
                  </a:solidFill>
                </a:rPr>
                <a:t>A</a:t>
              </a:r>
              <a:r>
                <a:rPr lang="en-US" i="0" baseline="-25000">
                  <a:solidFill>
                    <a:srgbClr val="CA7800"/>
                  </a:solidFill>
                </a:rPr>
                <a:t>4</a:t>
              </a:r>
            </a:p>
          </p:txBody>
        </p:sp>
        <p:sp>
          <p:nvSpPr>
            <p:cNvPr id="19472" name="AutoShape 13"/>
            <p:cNvSpPr>
              <a:spLocks/>
            </p:cNvSpPr>
            <p:nvPr/>
          </p:nvSpPr>
          <p:spPr bwMode="auto">
            <a:xfrm>
              <a:off x="5835650" y="3671888"/>
              <a:ext cx="152400" cy="1752600"/>
            </a:xfrm>
            <a:prstGeom prst="leftBracket">
              <a:avLst>
                <a:gd name="adj" fmla="val 95833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9473" name="AutoShape 14"/>
            <p:cNvSpPr>
              <a:spLocks/>
            </p:cNvSpPr>
            <p:nvPr/>
          </p:nvSpPr>
          <p:spPr bwMode="auto">
            <a:xfrm>
              <a:off x="8045450" y="3595688"/>
              <a:ext cx="76200" cy="1828800"/>
            </a:xfrm>
            <a:prstGeom prst="rightBracket">
              <a:avLst>
                <a:gd name="adj" fmla="val 2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19474" name="Text Box 15"/>
            <p:cNvSpPr txBox="1">
              <a:spLocks noChangeArrowheads="1"/>
            </p:cNvSpPr>
            <p:nvPr/>
          </p:nvSpPr>
          <p:spPr bwMode="auto">
            <a:xfrm>
              <a:off x="5032375" y="5576888"/>
              <a:ext cx="35020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0">
                  <a:solidFill>
                    <a:srgbClr val="006600"/>
                  </a:solidFill>
                </a:rPr>
                <a:t>Clustered Affinity Matrix (CA)</a:t>
              </a:r>
            </a:p>
          </p:txBody>
        </p:sp>
        <p:sp>
          <p:nvSpPr>
            <p:cNvPr id="19475" name="Text Box 21"/>
            <p:cNvSpPr txBox="1">
              <a:spLocks noChangeArrowheads="1"/>
            </p:cNvSpPr>
            <p:nvPr/>
          </p:nvSpPr>
          <p:spPr bwMode="auto">
            <a:xfrm>
              <a:off x="1789113" y="2543175"/>
              <a:ext cx="6592887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30000"/>
                </a:spcAft>
              </a:pPr>
              <a:r>
                <a:rPr lang="en-US" sz="1400" i="0" dirty="0" err="1">
                  <a:solidFill>
                    <a:schemeClr val="accent2"/>
                  </a:solidFill>
                </a:rPr>
                <a:t>Cont</a:t>
              </a:r>
              <a:r>
                <a:rPr lang="en-US" sz="1400" i="0" dirty="0">
                  <a:solidFill>
                    <a:schemeClr val="accent2"/>
                  </a:solidFill>
                </a:rPr>
                <a:t>(A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0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3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1</a:t>
              </a:r>
              <a:r>
                <a:rPr lang="en-US" sz="1400" i="0" dirty="0">
                  <a:solidFill>
                    <a:schemeClr val="accent2"/>
                  </a:solidFill>
                </a:rPr>
                <a:t>) = 8820        </a:t>
              </a:r>
              <a:r>
                <a:rPr lang="en-US" sz="1400" i="0" dirty="0" err="1">
                  <a:solidFill>
                    <a:schemeClr val="accent2"/>
                  </a:solidFill>
                </a:rPr>
                <a:t>Cont</a:t>
              </a:r>
              <a:r>
                <a:rPr lang="en-US" sz="1400" i="0" dirty="0">
                  <a:solidFill>
                    <a:schemeClr val="accent2"/>
                  </a:solidFill>
                </a:rPr>
                <a:t>(A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1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3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1400" i="0" dirty="0">
                  <a:solidFill>
                    <a:schemeClr val="accent2"/>
                  </a:solidFill>
                </a:rPr>
                <a:t>) = 10150        </a:t>
              </a:r>
              <a:r>
                <a:rPr lang="en-US" sz="1400" i="0" dirty="0" err="1">
                  <a:solidFill>
                    <a:schemeClr val="accent2"/>
                  </a:solidFill>
                </a:rPr>
                <a:t>Cont</a:t>
              </a:r>
              <a:r>
                <a:rPr lang="en-US" sz="1400" i="0" dirty="0">
                  <a:solidFill>
                    <a:schemeClr val="accent2"/>
                  </a:solidFill>
                </a:rPr>
                <a:t>(A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3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4</a:t>
              </a:r>
              <a:r>
                <a:rPr lang="en-US" sz="1400" i="0" dirty="0">
                  <a:solidFill>
                    <a:schemeClr val="accent2"/>
                  </a:solidFill>
                </a:rPr>
                <a:t>) = 1780</a:t>
              </a:r>
            </a:p>
            <a:p>
              <a:pPr eaLnBrk="1" hangingPunct="1"/>
              <a:r>
                <a:rPr lang="en-US" sz="1400" i="0" dirty="0">
                  <a:solidFill>
                    <a:schemeClr val="accent2"/>
                  </a:solidFill>
                </a:rPr>
                <a:t>Since </a:t>
              </a:r>
              <a:r>
                <a:rPr lang="en-US" sz="1400" i="0" dirty="0" err="1">
                  <a:solidFill>
                    <a:schemeClr val="accent2"/>
                  </a:solidFill>
                </a:rPr>
                <a:t>Cont</a:t>
              </a:r>
              <a:r>
                <a:rPr lang="en-US" sz="1400" i="0" dirty="0">
                  <a:solidFill>
                    <a:schemeClr val="accent2"/>
                  </a:solidFill>
                </a:rPr>
                <a:t>(A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1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3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1400" i="0" dirty="0">
                  <a:solidFill>
                    <a:schemeClr val="accent2"/>
                  </a:solidFill>
                </a:rPr>
                <a:t>) is the greatest, [A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1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3</a:t>
              </a:r>
              <a:r>
                <a:rPr lang="en-US" sz="1400" i="0" dirty="0">
                  <a:solidFill>
                    <a:schemeClr val="accent2"/>
                  </a:solidFill>
                </a:rPr>
                <a:t>,A</a:t>
              </a:r>
              <a:r>
                <a:rPr lang="en-US" sz="1400" i="0" baseline="-25000" dirty="0">
                  <a:solidFill>
                    <a:schemeClr val="accent2"/>
                  </a:solidFill>
                </a:rPr>
                <a:t>2</a:t>
              </a:r>
              <a:r>
                <a:rPr lang="en-US" sz="1400" i="0" dirty="0">
                  <a:solidFill>
                    <a:schemeClr val="accent2"/>
                  </a:solidFill>
                </a:rPr>
                <a:t>] is the best order.</a:t>
              </a:r>
            </a:p>
          </p:txBody>
        </p:sp>
        <p:sp>
          <p:nvSpPr>
            <p:cNvPr id="19476" name="Text Box 27"/>
            <p:cNvSpPr txBox="1">
              <a:spLocks noChangeArrowheads="1"/>
            </p:cNvSpPr>
            <p:nvPr/>
          </p:nvSpPr>
          <p:spPr bwMode="auto">
            <a:xfrm>
              <a:off x="1143000" y="6110288"/>
              <a:ext cx="73914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eaLnBrk="0" hangingPunct="0"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i="0" u="sng"/>
                <a:t>Note</a:t>
              </a:r>
              <a:r>
                <a:rPr lang="en-US" sz="1800" i="0"/>
                <a:t>:  aff(</a:t>
              </a:r>
              <a:r>
                <a:rPr lang="en-US" sz="1800" i="0">
                  <a:solidFill>
                    <a:srgbClr val="FF0000"/>
                  </a:solidFill>
                </a:rPr>
                <a:t>A</a:t>
              </a:r>
              <a:r>
                <a:rPr lang="en-US" sz="1800" i="0" baseline="-25000">
                  <a:solidFill>
                    <a:srgbClr val="FF0000"/>
                  </a:solidFill>
                </a:rPr>
                <a:t>0</a:t>
              </a:r>
              <a:r>
                <a:rPr lang="en-US" sz="1800" i="0"/>
                <a:t>,A</a:t>
              </a:r>
              <a:r>
                <a:rPr lang="en-US" sz="1800" i="0" baseline="-25000"/>
                <a:t>i</a:t>
              </a:r>
              <a:r>
                <a:rPr lang="en-US" sz="1800" i="0"/>
                <a:t>)=aff(A</a:t>
              </a:r>
              <a:r>
                <a:rPr lang="en-US" sz="1800" i="0" baseline="-25000"/>
                <a:t>i</a:t>
              </a:r>
              <a:r>
                <a:rPr lang="en-US" sz="1800" i="0"/>
                <a:t>,</a:t>
              </a:r>
              <a:r>
                <a:rPr lang="en-US" sz="1800" i="0">
                  <a:solidFill>
                    <a:srgbClr val="FF0000"/>
                  </a:solidFill>
                </a:rPr>
                <a:t>A</a:t>
              </a:r>
              <a:r>
                <a:rPr lang="en-US" sz="1800" i="0" baseline="-25000">
                  <a:solidFill>
                    <a:srgbClr val="FF0000"/>
                  </a:solidFill>
                </a:rPr>
                <a:t>0</a:t>
              </a:r>
              <a:r>
                <a:rPr lang="en-US" sz="1800" i="0"/>
                <a:t>)=aff(</a:t>
              </a:r>
              <a:r>
                <a:rPr lang="en-US" sz="1800" i="0">
                  <a:solidFill>
                    <a:srgbClr val="FF0000"/>
                  </a:solidFill>
                </a:rPr>
                <a:t>A</a:t>
              </a:r>
              <a:r>
                <a:rPr lang="en-US" sz="1800" i="0" baseline="-25000">
                  <a:solidFill>
                    <a:srgbClr val="FF0000"/>
                  </a:solidFill>
                </a:rPr>
                <a:t>5</a:t>
              </a:r>
              <a:r>
                <a:rPr lang="en-US" sz="1800" i="0"/>
                <a:t>,A</a:t>
              </a:r>
              <a:r>
                <a:rPr lang="en-US" sz="1800" i="0" baseline="-25000"/>
                <a:t>i</a:t>
              </a:r>
              <a:r>
                <a:rPr lang="en-US" sz="1800" i="0"/>
                <a:t>)=aff(A</a:t>
              </a:r>
              <a:r>
                <a:rPr lang="en-US" sz="1800" i="0" baseline="-25000"/>
                <a:t>i</a:t>
              </a:r>
              <a:r>
                <a:rPr lang="en-US" sz="1800" i="0"/>
                <a:t>,</a:t>
              </a:r>
              <a:r>
                <a:rPr lang="en-US" sz="1800" i="0">
                  <a:solidFill>
                    <a:srgbClr val="FF0000"/>
                  </a:solidFill>
                </a:rPr>
                <a:t>A</a:t>
              </a:r>
              <a:r>
                <a:rPr lang="en-US" sz="1800" i="0" baseline="-25000">
                  <a:solidFill>
                    <a:srgbClr val="FF0000"/>
                  </a:solidFill>
                </a:rPr>
                <a:t>5</a:t>
              </a:r>
              <a:r>
                <a:rPr lang="en-US" sz="1800" i="0"/>
                <a:t>)=0  by definition</a:t>
              </a:r>
            </a:p>
          </p:txBody>
        </p:sp>
      </p:grpSp>
      <p:sp>
        <p:nvSpPr>
          <p:cNvPr id="19477" name="Rounded Rectangular Callout 20"/>
          <p:cNvSpPr>
            <a:spLocks noChangeArrowheads="1"/>
          </p:cNvSpPr>
          <p:nvPr/>
        </p:nvSpPr>
        <p:spPr bwMode="auto">
          <a:xfrm>
            <a:off x="493713" y="1818468"/>
            <a:ext cx="1295400" cy="381000"/>
          </a:xfrm>
          <a:prstGeom prst="wedgeRoundRectCallout">
            <a:avLst>
              <a:gd name="adj1" fmla="val 62114"/>
              <a:gd name="adj2" fmla="val 3583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 algn="ctr"/>
            <a:r>
              <a:rPr lang="en-US" sz="1400"/>
              <a:t>Contribution</a:t>
            </a:r>
          </a:p>
        </p:txBody>
      </p:sp>
    </p:spTree>
    <p:extLst>
      <p:ext uri="{BB962C8B-B14F-4D97-AF65-F5344CB8AC3E}">
        <p14:creationId xmlns:p14="http://schemas.microsoft.com/office/powerpoint/2010/main" val="6292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1527175" y="3595688"/>
          <a:ext cx="219551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066680" imgH="888840" progId="Equation.3">
                  <p:embed/>
                </p:oleObj>
              </mc:Choice>
              <mc:Fallback>
                <p:oleObj name="Equation" r:id="rId4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3595688"/>
                        <a:ext cx="2195513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3375" y="3138488"/>
            <a:ext cx="2211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A</a:t>
            </a:r>
            <a:r>
              <a:rPr lang="en-US" sz="2000" i="0" baseline="-25000">
                <a:solidFill>
                  <a:srgbClr val="CC3399"/>
                </a:solidFill>
              </a:rPr>
              <a:t>2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3</a:t>
            </a:r>
            <a:r>
              <a:rPr lang="en-US" sz="2000" i="0">
                <a:solidFill>
                  <a:srgbClr val="CC3399"/>
                </a:solidFill>
              </a:rPr>
              <a:t>  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3775" y="35623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>
            <a:off x="1527175" y="35956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0487" name="AutoShape 7"/>
          <p:cNvSpPr>
            <a:spLocks/>
          </p:cNvSpPr>
          <p:nvPr/>
        </p:nvSpPr>
        <p:spPr bwMode="auto">
          <a:xfrm>
            <a:off x="3736975" y="35194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23900" y="5500688"/>
            <a:ext cx="3540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Attribute Affinity Matrix (AA)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68375" y="457200"/>
            <a:ext cx="75660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Clustered Affinity Matrix</a:t>
            </a:r>
          </a:p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Step 2:  Determine the order for A</a:t>
            </a:r>
            <a:r>
              <a:rPr lang="en-US" sz="3200" b="1" i="0" baseline="-25000">
                <a:solidFill>
                  <a:srgbClr val="800000"/>
                </a:solidFill>
              </a:rPr>
              <a:t>4</a:t>
            </a:r>
          </a:p>
        </p:txBody>
      </p:sp>
      <p:graphicFrame>
        <p:nvGraphicFramePr>
          <p:cNvPr id="20483" name="Object 11"/>
          <p:cNvGraphicFramePr>
            <a:graphicFrameLocks noChangeAspect="1"/>
          </p:cNvGraphicFramePr>
          <p:nvPr/>
        </p:nvGraphicFramePr>
        <p:xfrm>
          <a:off x="5837238" y="3595688"/>
          <a:ext cx="219233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066680" imgH="888840" progId="Equation.3">
                  <p:embed/>
                </p:oleObj>
              </mc:Choice>
              <mc:Fallback>
                <p:oleObj name="Equation" r:id="rId6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3595688"/>
                        <a:ext cx="219233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5911850" y="3138488"/>
            <a:ext cx="2211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3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2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5302250" y="35623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20492" name="AutoShape 14"/>
          <p:cNvSpPr>
            <a:spLocks/>
          </p:cNvSpPr>
          <p:nvPr/>
        </p:nvSpPr>
        <p:spPr bwMode="auto">
          <a:xfrm>
            <a:off x="5835650" y="35956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0493" name="AutoShape 15"/>
          <p:cNvSpPr>
            <a:spLocks/>
          </p:cNvSpPr>
          <p:nvPr/>
        </p:nvSpPr>
        <p:spPr bwMode="auto">
          <a:xfrm>
            <a:off x="8045450" y="35194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5032375" y="5500688"/>
            <a:ext cx="350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Clustered Affinity Matrix (CA)</a:t>
            </a:r>
          </a:p>
        </p:txBody>
      </p:sp>
      <p:sp>
        <p:nvSpPr>
          <p:cNvPr id="20495" name="Text Box 19"/>
          <p:cNvSpPr txBox="1">
            <a:spLocks noChangeArrowheads="1"/>
          </p:cNvSpPr>
          <p:nvPr/>
        </p:nvSpPr>
        <p:spPr bwMode="auto">
          <a:xfrm>
            <a:off x="1066800" y="2209800"/>
            <a:ext cx="716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chemeClr val="accent2"/>
                </a:solidFill>
              </a:rPr>
              <a:t>Since Cont(A</a:t>
            </a:r>
            <a:r>
              <a:rPr lang="en-US" sz="1800" i="0" baseline="-25000">
                <a:solidFill>
                  <a:schemeClr val="accent2"/>
                </a:solidFill>
              </a:rPr>
              <a:t>3</a:t>
            </a:r>
            <a:r>
              <a:rPr lang="en-US" sz="1800" i="0">
                <a:solidFill>
                  <a:schemeClr val="accent2"/>
                </a:solidFill>
              </a:rPr>
              <a:t>,A</a:t>
            </a:r>
            <a:r>
              <a:rPr lang="en-US" sz="1800" i="0" baseline="-25000">
                <a:solidFill>
                  <a:schemeClr val="accent2"/>
                </a:solidFill>
              </a:rPr>
              <a:t>2</a:t>
            </a:r>
            <a:r>
              <a:rPr lang="en-US" sz="1800" i="0">
                <a:solidFill>
                  <a:schemeClr val="accent2"/>
                </a:solidFill>
              </a:rPr>
              <a:t>,A</a:t>
            </a:r>
            <a:r>
              <a:rPr lang="en-US" sz="1800" i="0" baseline="-25000">
                <a:solidFill>
                  <a:schemeClr val="accent2"/>
                </a:solidFill>
              </a:rPr>
              <a:t>4</a:t>
            </a:r>
            <a:r>
              <a:rPr lang="en-US" sz="1800" i="0">
                <a:solidFill>
                  <a:schemeClr val="accent2"/>
                </a:solidFill>
              </a:rPr>
              <a:t>) is the biggest, [A</a:t>
            </a:r>
            <a:r>
              <a:rPr lang="en-US" sz="1800" i="0" baseline="-25000">
                <a:solidFill>
                  <a:schemeClr val="accent2"/>
                </a:solidFill>
              </a:rPr>
              <a:t>3</a:t>
            </a:r>
            <a:r>
              <a:rPr lang="en-US" sz="1800" i="0">
                <a:solidFill>
                  <a:schemeClr val="accent2"/>
                </a:solidFill>
              </a:rPr>
              <a:t>,A</a:t>
            </a:r>
            <a:r>
              <a:rPr lang="en-US" sz="1800" i="0" baseline="-25000">
                <a:solidFill>
                  <a:schemeClr val="accent2"/>
                </a:solidFill>
              </a:rPr>
              <a:t>2</a:t>
            </a:r>
            <a:r>
              <a:rPr lang="en-US" sz="1800" i="0">
                <a:solidFill>
                  <a:schemeClr val="accent2"/>
                </a:solidFill>
              </a:rPr>
              <a:t>,A</a:t>
            </a:r>
            <a:r>
              <a:rPr lang="en-US" sz="1800" i="0" baseline="-25000">
                <a:solidFill>
                  <a:schemeClr val="accent2"/>
                </a:solidFill>
              </a:rPr>
              <a:t>4</a:t>
            </a:r>
            <a:r>
              <a:rPr lang="en-US" sz="1800" i="0">
                <a:solidFill>
                  <a:schemeClr val="accent2"/>
                </a:solidFill>
              </a:rPr>
              <a:t>] is the best order.</a:t>
            </a:r>
            <a:endParaRPr lang="en-US" sz="1400" i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8"/>
          <p:cNvSpPr txBox="1">
            <a:spLocks noChangeArrowheads="1"/>
          </p:cNvSpPr>
          <p:nvPr/>
        </p:nvSpPr>
        <p:spPr bwMode="auto">
          <a:xfrm>
            <a:off x="1752600" y="685800"/>
            <a:ext cx="56419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Clustered Affinity Matrix</a:t>
            </a:r>
          </a:p>
          <a:p>
            <a:pPr algn="ctr" eaLnBrk="1" hangingPunct="1"/>
            <a:r>
              <a:rPr lang="en-US" sz="3200" b="1" i="0">
                <a:solidFill>
                  <a:srgbClr val="800000"/>
                </a:solidFill>
              </a:rPr>
              <a:t>Step 3: Re-order the Rows</a:t>
            </a:r>
            <a:endParaRPr lang="en-US" sz="3200" b="1" i="0" baseline="-25000">
              <a:solidFill>
                <a:srgbClr val="800000"/>
              </a:solidFill>
            </a:endParaRPr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5837238" y="3595688"/>
          <a:ext cx="219233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066680" imgH="888840" progId="Equation.3">
                  <p:embed/>
                </p:oleObj>
              </mc:Choice>
              <mc:Fallback>
                <p:oleObj name="Equation" r:id="rId4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3595688"/>
                        <a:ext cx="219233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5911850" y="3138488"/>
            <a:ext cx="2211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3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2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21510" name="Text Box 11"/>
          <p:cNvSpPr txBox="1">
            <a:spLocks noChangeArrowheads="1"/>
          </p:cNvSpPr>
          <p:nvPr/>
        </p:nvSpPr>
        <p:spPr bwMode="auto">
          <a:xfrm>
            <a:off x="5302250" y="3562350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21511" name="AutoShape 12"/>
          <p:cNvSpPr>
            <a:spLocks/>
          </p:cNvSpPr>
          <p:nvPr/>
        </p:nvSpPr>
        <p:spPr bwMode="auto">
          <a:xfrm>
            <a:off x="5835650" y="3595688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1512" name="AutoShape 13"/>
          <p:cNvSpPr>
            <a:spLocks/>
          </p:cNvSpPr>
          <p:nvPr/>
        </p:nvSpPr>
        <p:spPr bwMode="auto">
          <a:xfrm>
            <a:off x="8045450" y="3519488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5032375" y="5500688"/>
            <a:ext cx="3502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Clustered Affinity Matrix (CA)</a:t>
            </a: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1066800" y="2270125"/>
            <a:ext cx="70500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chemeClr val="accent2"/>
                </a:solidFill>
              </a:rPr>
              <a:t>The rows are organized in the same order as the columns.</a:t>
            </a:r>
          </a:p>
        </p:txBody>
      </p:sp>
      <p:graphicFrame>
        <p:nvGraphicFramePr>
          <p:cNvPr id="21507" name="Object 16"/>
          <p:cNvGraphicFramePr>
            <a:graphicFrameLocks noChangeAspect="1"/>
          </p:cNvGraphicFramePr>
          <p:nvPr/>
        </p:nvGraphicFramePr>
        <p:xfrm>
          <a:off x="1722438" y="3581400"/>
          <a:ext cx="219233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066680" imgH="888840" progId="Equation.3">
                  <p:embed/>
                </p:oleObj>
              </mc:Choice>
              <mc:Fallback>
                <p:oleObj name="Equation" r:id="rId6" imgW="10666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438" y="3581400"/>
                        <a:ext cx="2192337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5" name="Text Box 17"/>
          <p:cNvSpPr txBox="1">
            <a:spLocks noChangeArrowheads="1"/>
          </p:cNvSpPr>
          <p:nvPr/>
        </p:nvSpPr>
        <p:spPr bwMode="auto">
          <a:xfrm>
            <a:off x="1797050" y="3124200"/>
            <a:ext cx="2211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2000" i="0">
                <a:solidFill>
                  <a:srgbClr val="CC3399"/>
                </a:solidFill>
              </a:rPr>
              <a:t>A</a:t>
            </a:r>
            <a:r>
              <a:rPr lang="en-US" sz="2000" i="0" baseline="-25000">
                <a:solidFill>
                  <a:srgbClr val="CC3399"/>
                </a:solidFill>
              </a:rPr>
              <a:t>1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3   </a:t>
            </a:r>
            <a:r>
              <a:rPr lang="en-US" sz="2000" i="0">
                <a:solidFill>
                  <a:srgbClr val="CC3399"/>
                </a:solidFill>
              </a:rPr>
              <a:t>  A</a:t>
            </a:r>
            <a:r>
              <a:rPr lang="en-US" sz="2000" i="0" baseline="-25000">
                <a:solidFill>
                  <a:srgbClr val="CC3399"/>
                </a:solidFill>
              </a:rPr>
              <a:t>2</a:t>
            </a:r>
            <a:r>
              <a:rPr lang="en-US" sz="2000" i="0">
                <a:solidFill>
                  <a:srgbClr val="CC3399"/>
                </a:solidFill>
              </a:rPr>
              <a:t>    A</a:t>
            </a:r>
            <a:r>
              <a:rPr lang="en-US" sz="2000" i="0" baseline="-25000">
                <a:solidFill>
                  <a:srgbClr val="CC3399"/>
                </a:solidFill>
              </a:rPr>
              <a:t>4</a:t>
            </a:r>
          </a:p>
        </p:txBody>
      </p:sp>
      <p:sp>
        <p:nvSpPr>
          <p:cNvPr id="21516" name="Text Box 18"/>
          <p:cNvSpPr txBox="1">
            <a:spLocks noChangeArrowheads="1"/>
          </p:cNvSpPr>
          <p:nvPr/>
        </p:nvSpPr>
        <p:spPr bwMode="auto">
          <a:xfrm>
            <a:off x="1187450" y="3548063"/>
            <a:ext cx="5302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1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2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3</a:t>
            </a:r>
          </a:p>
          <a:p>
            <a:pPr eaLnBrk="1" hangingPunct="1">
              <a:spcAft>
                <a:spcPct val="20000"/>
              </a:spcAft>
            </a:pPr>
            <a:r>
              <a:rPr lang="en-US" i="0">
                <a:solidFill>
                  <a:srgbClr val="CA7800"/>
                </a:solidFill>
              </a:rPr>
              <a:t>A</a:t>
            </a:r>
            <a:r>
              <a:rPr lang="en-US" i="0" baseline="-25000">
                <a:solidFill>
                  <a:srgbClr val="CA7800"/>
                </a:solidFill>
              </a:rPr>
              <a:t>4</a:t>
            </a:r>
          </a:p>
        </p:txBody>
      </p:sp>
      <p:sp>
        <p:nvSpPr>
          <p:cNvPr id="21517" name="AutoShape 19"/>
          <p:cNvSpPr>
            <a:spLocks/>
          </p:cNvSpPr>
          <p:nvPr/>
        </p:nvSpPr>
        <p:spPr bwMode="auto">
          <a:xfrm>
            <a:off x="1720850" y="3581400"/>
            <a:ext cx="152400" cy="1752600"/>
          </a:xfrm>
          <a:prstGeom prst="leftBracket">
            <a:avLst>
              <a:gd name="adj" fmla="val 958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1518" name="AutoShape 20"/>
          <p:cNvSpPr>
            <a:spLocks/>
          </p:cNvSpPr>
          <p:nvPr/>
        </p:nvSpPr>
        <p:spPr bwMode="auto">
          <a:xfrm>
            <a:off x="3930650" y="3505200"/>
            <a:ext cx="76200" cy="1828800"/>
          </a:xfrm>
          <a:prstGeom prst="rightBracket">
            <a:avLst>
              <a:gd name="adj" fmla="val 20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r"/>
            <a:endParaRPr lang="en-US"/>
          </a:p>
        </p:txBody>
      </p:sp>
      <p:sp>
        <p:nvSpPr>
          <p:cNvPr id="21519" name="Text Box 21"/>
          <p:cNvSpPr txBox="1">
            <a:spLocks noChangeArrowheads="1"/>
          </p:cNvSpPr>
          <p:nvPr/>
        </p:nvSpPr>
        <p:spPr bwMode="auto">
          <a:xfrm>
            <a:off x="917575" y="5486400"/>
            <a:ext cx="3502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r>
              <a:rPr lang="en-US" sz="1800" i="0">
                <a:solidFill>
                  <a:srgbClr val="006600"/>
                </a:solidFill>
              </a:rPr>
              <a:t>Clustered Affinity Matrix (CA)</a:t>
            </a:r>
          </a:p>
        </p:txBody>
      </p:sp>
    </p:spTree>
    <p:extLst>
      <p:ext uri="{BB962C8B-B14F-4D97-AF65-F5344CB8AC3E}">
        <p14:creationId xmlns:p14="http://schemas.microsoft.com/office/powerpoint/2010/main" val="165824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327</Words>
  <Application>Microsoft Office PowerPoint</Application>
  <PresentationFormat>On-screen Show (4:3)</PresentationFormat>
  <Paragraphs>109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Equation</vt:lpstr>
      <vt:lpstr>Affinity Matrix Calculations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Affinity Matrix Calculations</dc:title>
  <dc:creator>Noureen Hameed</dc:creator>
  <cp:lastModifiedBy>Noureen Hameed</cp:lastModifiedBy>
  <cp:revision>1</cp:revision>
  <dcterms:created xsi:type="dcterms:W3CDTF">2015-06-05T10:20:24Z</dcterms:created>
  <dcterms:modified xsi:type="dcterms:W3CDTF">2015-06-05T10:23:03Z</dcterms:modified>
</cp:coreProperties>
</file>