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03" r:id="rId2"/>
    <p:sldId id="304" r:id="rId3"/>
    <p:sldId id="338" r:id="rId4"/>
    <p:sldId id="496" r:id="rId5"/>
    <p:sldId id="515" r:id="rId6"/>
    <p:sldId id="497" r:id="rId7"/>
    <p:sldId id="513" r:id="rId8"/>
    <p:sldId id="498" r:id="rId9"/>
    <p:sldId id="499" r:id="rId10"/>
    <p:sldId id="500" r:id="rId11"/>
    <p:sldId id="501" r:id="rId12"/>
    <p:sldId id="514" r:id="rId13"/>
    <p:sldId id="502" r:id="rId14"/>
    <p:sldId id="504" r:id="rId15"/>
    <p:sldId id="505" r:id="rId16"/>
    <p:sldId id="506" r:id="rId17"/>
    <p:sldId id="507" r:id="rId18"/>
    <p:sldId id="508" r:id="rId19"/>
    <p:sldId id="509" r:id="rId20"/>
    <p:sldId id="510" r:id="rId21"/>
    <p:sldId id="512" r:id="rId22"/>
    <p:sldId id="495" r:id="rId23"/>
    <p:sldId id="511" r:id="rId24"/>
    <p:sldId id="516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4819"/>
    <a:srgbClr val="5B0505"/>
    <a:srgbClr val="050875"/>
    <a:srgbClr val="7C3B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 snapToGrid="0" snapToObjects="1">
      <p:cViewPr varScale="1">
        <p:scale>
          <a:sx n="66" d="100"/>
          <a:sy n="66" d="100"/>
        </p:scale>
        <p:origin x="-1404" y="-96"/>
      </p:cViewPr>
      <p:guideLst>
        <p:guide orient="horz" pos="725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1D6E16-51C0-4345-9068-9A45A114C3D9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C9D963-D9F2-4349-A898-395F51599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507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A4CFF-7EFB-413D-979F-A35F027C1BED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FE10C6-2278-46DF-8982-0D5CB7448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550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FE10C6-2278-46DF-8982-0D5CB7448A8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99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FE10C6-2278-46DF-8982-0D5CB7448A8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99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FE10C6-2278-46DF-8982-0D5CB7448A8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99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FE10C6-2278-46DF-8982-0D5CB7448A8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99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FE10C6-2278-46DF-8982-0D5CB7448A8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99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FE10C6-2278-46DF-8982-0D5CB7448A8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99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FE10C6-2278-46DF-8982-0D5CB7448A8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99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FE10C6-2278-46DF-8982-0D5CB7448A8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99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FE10C6-2278-46DF-8982-0D5CB7448A8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99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FE10C6-2278-46DF-8982-0D5CB7448A8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99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FE10C6-2278-46DF-8982-0D5CB7448A8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9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FE10C6-2278-46DF-8982-0D5CB7448A8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99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FE10C6-2278-46DF-8982-0D5CB7448A8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99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FE10C6-2278-46DF-8982-0D5CB7448A8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99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FE10C6-2278-46DF-8982-0D5CB7448A8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9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FE10C6-2278-46DF-8982-0D5CB7448A8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99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FE10C6-2278-46DF-8982-0D5CB7448A8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99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FE10C6-2278-46DF-8982-0D5CB7448A8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99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FE10C6-2278-46DF-8982-0D5CB7448A8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99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FE10C6-2278-46DF-8982-0D5CB7448A8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99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FE10C6-2278-46DF-8982-0D5CB7448A8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99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FE10C6-2278-46DF-8982-0D5CB7448A8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9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B5805-4A80-4240-9674-611D0350C9F5}" type="datetime1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821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EDDDD-F959-4D1A-9512-A7872E4461BE}" type="datetime1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770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695C-B97A-44F8-BE78-29BECED17B65}" type="datetime1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49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9DE9E-7AC5-4F3C-919A-3CD9D1803631}" type="datetime1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069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48DB-0A0E-4B15-B961-008B484F8715}" type="datetime1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231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95D3-3B5F-4F55-819C-98DF50A31C5D}" type="datetime1">
              <a:rPr lang="en-US" smtClean="0"/>
              <a:t>4/4/2016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200"/>
            </a:lvl1pPr>
          </a:lstStyle>
          <a:p>
            <a:fld id="{16F07172-BAF6-F344-A163-E77E2B7834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290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B425A-704D-4D2C-AD9B-16096500C615}" type="datetime1">
              <a:rPr lang="en-US" smtClean="0"/>
              <a:t>4/4/2016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pPr/>
              <a:t>‹#›</a:t>
            </a:fld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683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7B5F-ED59-4B5A-B86E-3AD00F64C54A}" type="datetime1">
              <a:rPr lang="en-US" smtClean="0"/>
              <a:t>4/4/2016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531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2A16-A71D-4A98-A719-C537DB4039CF}" type="datetime1">
              <a:rPr lang="en-US" smtClean="0"/>
              <a:t>4/4/2016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347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7E944-AD44-4BB7-8E45-F55E48751476}" type="datetime1">
              <a:rPr lang="en-US" smtClean="0"/>
              <a:t>4/4/2016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429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4015-1A16-43FA-B156-0F74C7B2BAE0}" type="datetime1">
              <a:rPr lang="en-US" smtClean="0"/>
              <a:t>4/4/2016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650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64ED8-5C82-4F7D-946D-E413EB161506}" type="datetime1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07172-BAF6-F344-A163-E77E2B7834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593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443576" y="2949090"/>
            <a:ext cx="3787352" cy="170015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b="1" dirty="0" smtClean="0">
                <a:solidFill>
                  <a:srgbClr val="5B0505"/>
                </a:solidFill>
                <a:latin typeface="+mj-lt"/>
                <a:cs typeface="Arial"/>
              </a:rPr>
              <a:t>Network Security</a:t>
            </a:r>
            <a:endParaRPr lang="en-US" sz="3600" dirty="0">
              <a:latin typeface="+mj-lt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899232"/>
          </a:xfrm>
        </p:spPr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002060"/>
                </a:solidFill>
                <a:latin typeface="Arial"/>
                <a:cs typeface="Arial"/>
              </a:rPr>
              <a:t>Elect. Codebook, Cipher Block Chaining</a:t>
            </a:r>
            <a:endParaRPr lang="en-US" sz="30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6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42498" y="1155523"/>
            <a:ext cx="3787352" cy="4980233"/>
          </a:xfrm>
        </p:spPr>
        <p:txBody>
          <a:bodyPr>
            <a:noAutofit/>
          </a:bodyPr>
          <a:lstStyle/>
          <a:p>
            <a:r>
              <a:rPr lang="en-US" dirty="0"/>
              <a:t>The term codebook is used because, for a given key</a:t>
            </a:r>
            <a:r>
              <a:rPr lang="en-US" dirty="0" smtClean="0"/>
              <a:t>, there </a:t>
            </a:r>
            <a:r>
              <a:rPr lang="en-US" dirty="0"/>
              <a:t>is a unique ciphertext for every </a:t>
            </a:r>
            <a:r>
              <a:rPr lang="en-US" b="1" dirty="0"/>
              <a:t>b</a:t>
            </a:r>
            <a:r>
              <a:rPr lang="en-US" dirty="0"/>
              <a:t>-bit block of plaintext</a:t>
            </a:r>
            <a:r>
              <a:rPr lang="en-US" dirty="0" smtClean="0"/>
              <a:t>.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899232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Elect. Codebook, Cipher Block Chaining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46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42498" y="1155523"/>
            <a:ext cx="3787352" cy="4980233"/>
          </a:xfrm>
        </p:spPr>
        <p:txBody>
          <a:bodyPr>
            <a:noAutofit/>
          </a:bodyPr>
          <a:lstStyle/>
          <a:p>
            <a:r>
              <a:rPr lang="en-US" dirty="0" smtClean="0"/>
              <a:t>We can </a:t>
            </a:r>
            <a:r>
              <a:rPr lang="en-US" dirty="0"/>
              <a:t>i</a:t>
            </a:r>
            <a:r>
              <a:rPr lang="en-US" dirty="0" smtClean="0"/>
              <a:t>magine </a:t>
            </a:r>
            <a:r>
              <a:rPr lang="en-US" dirty="0"/>
              <a:t>a gigantic codebook in which there is an entry for every possible </a:t>
            </a:r>
            <a:r>
              <a:rPr lang="en-US" b="1" dirty="0"/>
              <a:t>b</a:t>
            </a:r>
            <a:r>
              <a:rPr lang="en-US" dirty="0"/>
              <a:t>-bit </a:t>
            </a:r>
            <a:r>
              <a:rPr lang="en-US" dirty="0" smtClean="0"/>
              <a:t>plaintext pattern </a:t>
            </a:r>
            <a:r>
              <a:rPr lang="en-US" dirty="0"/>
              <a:t>showing its corresponding ciphertext.</a:t>
            </a:r>
            <a:endParaRPr lang="en-US" b="1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899232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Elect. Codebook, Cipher Block Chaining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24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899232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Elect. Codebook, Cipher Block Chaining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12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" y="2925073"/>
            <a:ext cx="7564211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957943" y="1155524"/>
            <a:ext cx="7471907" cy="10361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5B0505"/>
                </a:solidFill>
                <a:cs typeface="Arial"/>
              </a:rPr>
              <a:t>For a message longer than b bits, the procedure is simply to break the message</a:t>
            </a:r>
          </a:p>
          <a:p>
            <a:pPr marL="0" indent="0">
              <a:buNone/>
            </a:pPr>
            <a:r>
              <a:rPr lang="en-US" sz="3200" b="1" dirty="0">
                <a:solidFill>
                  <a:srgbClr val="5B0505"/>
                </a:solidFill>
                <a:cs typeface="Arial"/>
              </a:rPr>
              <a:t>into b-bit blocks</a:t>
            </a:r>
            <a:endParaRPr lang="en-US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355892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42498" y="1155523"/>
            <a:ext cx="3787352" cy="4980233"/>
          </a:xfrm>
        </p:spPr>
        <p:txBody>
          <a:bodyPr>
            <a:noAutofit/>
          </a:bodyPr>
          <a:lstStyle/>
          <a:p>
            <a:r>
              <a:rPr lang="en-US" dirty="0"/>
              <a:t>With ECB, if the same </a:t>
            </a:r>
            <a:r>
              <a:rPr lang="en-US" b="1" dirty="0"/>
              <a:t>b</a:t>
            </a:r>
            <a:r>
              <a:rPr lang="en-US" dirty="0"/>
              <a:t>-bit block of plaintext appears more than once in </a:t>
            </a:r>
            <a:r>
              <a:rPr lang="en-US" dirty="0" smtClean="0"/>
              <a:t>the message</a:t>
            </a:r>
            <a:r>
              <a:rPr lang="en-US" dirty="0"/>
              <a:t>, it always produces the same ciphertext</a:t>
            </a:r>
            <a:r>
              <a:rPr lang="en-US" dirty="0" smtClean="0"/>
              <a:t>.</a:t>
            </a:r>
          </a:p>
          <a:p>
            <a:r>
              <a:rPr lang="en-US" dirty="0"/>
              <a:t>Because of this, for lengthy messages</a:t>
            </a:r>
            <a:r>
              <a:rPr lang="en-US" dirty="0" smtClean="0"/>
              <a:t>, the </a:t>
            </a:r>
            <a:r>
              <a:rPr lang="en-US" dirty="0"/>
              <a:t>ECB mode may not be secure.</a:t>
            </a:r>
            <a:endParaRPr lang="en-US" b="1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899232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Elect. Codebook, Cipher Block Chaining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65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42498" y="1155523"/>
            <a:ext cx="4044302" cy="4980233"/>
          </a:xfrm>
        </p:spPr>
        <p:txBody>
          <a:bodyPr>
            <a:noAutofit/>
          </a:bodyPr>
          <a:lstStyle/>
          <a:p>
            <a:r>
              <a:rPr lang="en-US" dirty="0"/>
              <a:t>If the message has repetitive elements with a period of repetition </a:t>
            </a:r>
            <a:r>
              <a:rPr lang="en-US" dirty="0" smtClean="0"/>
              <a:t>a multiple of </a:t>
            </a:r>
            <a:r>
              <a:rPr lang="en-US" b="1" dirty="0" smtClean="0"/>
              <a:t>b</a:t>
            </a:r>
            <a:r>
              <a:rPr lang="en-US" dirty="0" smtClean="0"/>
              <a:t>-bits, these </a:t>
            </a:r>
            <a:r>
              <a:rPr lang="en-US" dirty="0"/>
              <a:t>elements can be </a:t>
            </a:r>
            <a:r>
              <a:rPr lang="en-US" dirty="0" smtClean="0"/>
              <a:t>identified. </a:t>
            </a:r>
          </a:p>
          <a:p>
            <a:r>
              <a:rPr lang="en-US" dirty="0" smtClean="0"/>
              <a:t>We want to produce different </a:t>
            </a:r>
            <a:r>
              <a:rPr lang="en-US" dirty="0"/>
              <a:t>ciphertext </a:t>
            </a:r>
            <a:r>
              <a:rPr lang="en-US" dirty="0" smtClean="0"/>
              <a:t>blocks for </a:t>
            </a:r>
            <a:r>
              <a:rPr lang="en-US" dirty="0"/>
              <a:t>the same plaintext </a:t>
            </a:r>
            <a:r>
              <a:rPr lang="en-US" dirty="0" smtClean="0"/>
              <a:t>block if repeated .</a:t>
            </a:r>
          </a:p>
          <a:p>
            <a:endParaRPr lang="en-US" b="1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899232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Elect. Codebook, Cipher Block Chaining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31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42498" y="1155523"/>
            <a:ext cx="3787352" cy="49802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5B0505"/>
                </a:solidFill>
                <a:cs typeface="Arial"/>
              </a:rPr>
              <a:t>Cipher Block Chaining Mode:</a:t>
            </a:r>
            <a:endParaRPr lang="en-US" sz="3200" b="1" dirty="0" smtClean="0"/>
          </a:p>
          <a:p>
            <a:r>
              <a:rPr lang="en-US" dirty="0" smtClean="0"/>
              <a:t>The </a:t>
            </a:r>
            <a:r>
              <a:rPr lang="en-US" dirty="0"/>
              <a:t>input to the </a:t>
            </a:r>
            <a:r>
              <a:rPr lang="en-US" dirty="0" smtClean="0"/>
              <a:t>encryption algorithm </a:t>
            </a:r>
            <a:r>
              <a:rPr lang="en-US" dirty="0"/>
              <a:t>is the XOR of the current plaintext block and the preceding </a:t>
            </a:r>
            <a:r>
              <a:rPr lang="en-US" dirty="0" smtClean="0"/>
              <a:t>ciphertext block. </a:t>
            </a:r>
          </a:p>
          <a:p>
            <a:r>
              <a:rPr lang="en-US" dirty="0" smtClean="0"/>
              <a:t>The </a:t>
            </a:r>
            <a:r>
              <a:rPr lang="en-US" dirty="0"/>
              <a:t>same key is used for each block.</a:t>
            </a:r>
            <a:endParaRPr lang="en-US" dirty="0" smtClean="0"/>
          </a:p>
          <a:p>
            <a:endParaRPr lang="en-US" b="1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899232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Elect. Codebook, Cipher Block Chaining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54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42498" y="1155523"/>
            <a:ext cx="3787352" cy="4980233"/>
          </a:xfrm>
        </p:spPr>
        <p:txBody>
          <a:bodyPr>
            <a:noAutofit/>
          </a:bodyPr>
          <a:lstStyle/>
          <a:p>
            <a:r>
              <a:rPr lang="en-US" dirty="0"/>
              <a:t>In effect, we have chained together </a:t>
            </a:r>
            <a:r>
              <a:rPr lang="en-US" dirty="0" smtClean="0"/>
              <a:t>the processing </a:t>
            </a:r>
            <a:r>
              <a:rPr lang="en-US" dirty="0"/>
              <a:t>of the sequence of plaintext blocks</a:t>
            </a:r>
            <a:r>
              <a:rPr lang="en-US" dirty="0" smtClean="0"/>
              <a:t>.</a:t>
            </a:r>
            <a:endParaRPr lang="en-US" b="1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899232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Elect. Codebook, Cipher Block Chaining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98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42498" y="1155523"/>
            <a:ext cx="3787352" cy="4980233"/>
          </a:xfrm>
        </p:spPr>
        <p:txBody>
          <a:bodyPr>
            <a:no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input to the encryption </a:t>
            </a:r>
            <a:r>
              <a:rPr lang="en-US" dirty="0" smtClean="0"/>
              <a:t>function  </a:t>
            </a:r>
            <a:r>
              <a:rPr lang="en-US" dirty="0"/>
              <a:t>for each plaintext block bears no fixed relationship to the plaintext block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Therefore, repeating patterns of </a:t>
            </a:r>
            <a:r>
              <a:rPr lang="en-US" b="1" dirty="0" smtClean="0"/>
              <a:t>b</a:t>
            </a:r>
            <a:r>
              <a:rPr lang="en-US" dirty="0"/>
              <a:t>-</a:t>
            </a:r>
            <a:r>
              <a:rPr lang="en-US" dirty="0" smtClean="0"/>
              <a:t>bits are not exposed.</a:t>
            </a:r>
          </a:p>
          <a:p>
            <a:endParaRPr lang="en-US" dirty="0" smtClean="0"/>
          </a:p>
          <a:p>
            <a:endParaRPr lang="en-US" b="1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899232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Elect. Codebook, Cipher Block Chaining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32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42498" y="1155523"/>
            <a:ext cx="3787352" cy="49802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 smtClean="0">
                <a:solidFill>
                  <a:srgbClr val="5B0505"/>
                </a:solidFill>
                <a:cs typeface="Arial"/>
              </a:rPr>
              <a:t>CBC Encryption:</a:t>
            </a:r>
            <a:endParaRPr lang="en-US" sz="3200" dirty="0" smtClean="0"/>
          </a:p>
          <a:p>
            <a:r>
              <a:rPr lang="en-US" dirty="0" smtClean="0"/>
              <a:t>To </a:t>
            </a:r>
            <a:r>
              <a:rPr lang="en-US" dirty="0"/>
              <a:t>produce the first block of ciphertext, an initialization vector (IV) is </a:t>
            </a:r>
            <a:r>
              <a:rPr lang="en-US" dirty="0" err="1" smtClean="0"/>
              <a:t>XORed</a:t>
            </a:r>
            <a:r>
              <a:rPr lang="en-US" dirty="0" smtClean="0"/>
              <a:t> with </a:t>
            </a:r>
            <a:r>
              <a:rPr lang="en-US" dirty="0"/>
              <a:t>the first block of plaintext. </a:t>
            </a:r>
            <a:endParaRPr lang="en-US" dirty="0" smtClean="0"/>
          </a:p>
          <a:p>
            <a:r>
              <a:rPr lang="en-US" dirty="0" smtClean="0"/>
              <a:t>For the </a:t>
            </a:r>
            <a:r>
              <a:rPr lang="en-US" dirty="0" err="1" smtClean="0"/>
              <a:t>jth</a:t>
            </a:r>
            <a:r>
              <a:rPr lang="en-US" dirty="0" smtClean="0"/>
              <a:t> output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899232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Elect. Codebook, Cipher Block Chaining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18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0" y="4631870"/>
            <a:ext cx="2628900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632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899232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Elect. Codebook, Cipher Block Chaining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19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829" y="1799540"/>
            <a:ext cx="7373257" cy="3781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080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42498" y="1155523"/>
            <a:ext cx="3787352" cy="49802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 smtClean="0">
                <a:solidFill>
                  <a:srgbClr val="5B0505"/>
                </a:solidFill>
                <a:latin typeface="+mj-lt"/>
                <a:cs typeface="Arial"/>
              </a:rPr>
              <a:t>Objectives of the Topic </a:t>
            </a:r>
            <a:endParaRPr lang="en-US" sz="3200" b="1" dirty="0">
              <a:solidFill>
                <a:srgbClr val="5B0505"/>
              </a:solidFill>
              <a:latin typeface="+mj-lt"/>
              <a:cs typeface="Arial"/>
            </a:endParaRPr>
          </a:p>
          <a:p>
            <a:r>
              <a:rPr lang="en-US" dirty="0">
                <a:latin typeface="+mj-lt"/>
                <a:cs typeface="Arial"/>
              </a:rPr>
              <a:t>After completing this topic, </a:t>
            </a:r>
            <a:r>
              <a:rPr lang="en-US" dirty="0" smtClean="0">
                <a:latin typeface="+mj-lt"/>
                <a:cs typeface="Arial"/>
              </a:rPr>
              <a:t>a student </a:t>
            </a:r>
            <a:r>
              <a:rPr lang="en-US" dirty="0">
                <a:latin typeface="+mj-lt"/>
                <a:cs typeface="Arial"/>
              </a:rPr>
              <a:t>will be able </a:t>
            </a:r>
            <a:r>
              <a:rPr lang="en-US" dirty="0" smtClean="0">
                <a:latin typeface="+mj-lt"/>
                <a:cs typeface="Arial"/>
              </a:rPr>
              <a:t>to</a:t>
            </a:r>
            <a:endParaRPr lang="en-US" sz="2400" dirty="0" smtClean="0">
              <a:latin typeface="+mj-lt"/>
              <a:cs typeface="Arial"/>
            </a:endParaRPr>
          </a:p>
          <a:p>
            <a:pPr lvl="1"/>
            <a:r>
              <a:rPr lang="en-US" sz="2800" dirty="0">
                <a:cs typeface="Arial" pitchFamily="34" charset="0"/>
              </a:rPr>
              <a:t>d</a:t>
            </a:r>
            <a:r>
              <a:rPr lang="en-US" sz="2800" dirty="0" smtClean="0">
                <a:cs typeface="Arial" pitchFamily="34" charset="0"/>
              </a:rPr>
              <a:t>escribe electronic codebook and </a:t>
            </a:r>
            <a:r>
              <a:rPr lang="en-US" sz="2800" dirty="0">
                <a:cs typeface="Arial" pitchFamily="34" charset="0"/>
              </a:rPr>
              <a:t>cipher </a:t>
            </a:r>
            <a:r>
              <a:rPr lang="en-US" sz="2800" dirty="0" smtClean="0">
                <a:cs typeface="Arial" pitchFamily="34" charset="0"/>
              </a:rPr>
              <a:t>block modes.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899232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Elect. Codebook, Cipher Block Chaining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70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42498" y="1155523"/>
            <a:ext cx="3787352" cy="4980233"/>
          </a:xfrm>
        </p:spPr>
        <p:txBody>
          <a:bodyPr>
            <a:noAutofit/>
          </a:bodyPr>
          <a:lstStyle/>
          <a:p>
            <a:r>
              <a:rPr lang="en-US" dirty="0"/>
              <a:t>The IV must be known to both the sender and </a:t>
            </a:r>
            <a:r>
              <a:rPr lang="en-US" dirty="0" smtClean="0"/>
              <a:t>receiver but </a:t>
            </a:r>
            <a:r>
              <a:rPr lang="en-US" dirty="0"/>
              <a:t>be </a:t>
            </a:r>
            <a:r>
              <a:rPr lang="en-US" dirty="0" smtClean="0"/>
              <a:t>unpredictable by </a:t>
            </a:r>
            <a:r>
              <a:rPr lang="en-US" dirty="0"/>
              <a:t>a third party</a:t>
            </a:r>
            <a:r>
              <a:rPr lang="en-US" dirty="0" smtClean="0"/>
              <a:t>.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899232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Elect. Codebook, Cipher Block Chaining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73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42498" y="1155523"/>
            <a:ext cx="3787352" cy="49802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5B0505"/>
                </a:solidFill>
                <a:cs typeface="Arial"/>
              </a:rPr>
              <a:t>CBC </a:t>
            </a:r>
            <a:r>
              <a:rPr lang="en-US" sz="3200" b="1" dirty="0" smtClean="0">
                <a:solidFill>
                  <a:srgbClr val="5B0505"/>
                </a:solidFill>
                <a:cs typeface="Arial"/>
              </a:rPr>
              <a:t>Decryption</a:t>
            </a:r>
            <a:r>
              <a:rPr lang="en-US" sz="3200" b="1" dirty="0">
                <a:solidFill>
                  <a:srgbClr val="5B0505"/>
                </a:solidFill>
                <a:cs typeface="Arial"/>
              </a:rPr>
              <a:t>:</a:t>
            </a:r>
            <a:endParaRPr lang="en-US" sz="3200" dirty="0"/>
          </a:p>
          <a:p>
            <a:r>
              <a:rPr lang="en-US" dirty="0" smtClean="0"/>
              <a:t>For </a:t>
            </a:r>
            <a:r>
              <a:rPr lang="en-US" dirty="0"/>
              <a:t>decryption, each cipher block is passed through the decryption algorithm.</a:t>
            </a:r>
          </a:p>
          <a:p>
            <a:r>
              <a:rPr lang="en-US" dirty="0"/>
              <a:t>The result is </a:t>
            </a:r>
            <a:r>
              <a:rPr lang="en-US" dirty="0" err="1"/>
              <a:t>XORed</a:t>
            </a:r>
            <a:r>
              <a:rPr lang="en-US" dirty="0"/>
              <a:t> with the preceding ciphertext block to produce the </a:t>
            </a:r>
            <a:r>
              <a:rPr lang="en-US" dirty="0" smtClean="0"/>
              <a:t>plaintext block.</a:t>
            </a:r>
            <a:endParaRPr lang="en-US" b="1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899232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Elect. Codebook, Cipher Block Chaining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95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42498" y="1155523"/>
            <a:ext cx="3787352" cy="4980233"/>
          </a:xfrm>
        </p:spPr>
        <p:txBody>
          <a:bodyPr>
            <a:noAutofit/>
          </a:bodyPr>
          <a:lstStyle/>
          <a:p>
            <a:r>
              <a:rPr lang="en-US" dirty="0" smtClean="0">
                <a:cs typeface="Arial"/>
              </a:rPr>
              <a:t>On </a:t>
            </a:r>
            <a:r>
              <a:rPr lang="en-US" dirty="0">
                <a:cs typeface="Arial"/>
              </a:rPr>
              <a:t>decryption, the IV is </a:t>
            </a:r>
            <a:r>
              <a:rPr lang="en-US" dirty="0" err="1">
                <a:cs typeface="Arial"/>
              </a:rPr>
              <a:t>XORed</a:t>
            </a:r>
            <a:r>
              <a:rPr lang="en-US" dirty="0">
                <a:cs typeface="Arial"/>
              </a:rPr>
              <a:t> with the output </a:t>
            </a:r>
            <a:r>
              <a:rPr lang="en-US" dirty="0" smtClean="0">
                <a:cs typeface="Arial"/>
              </a:rPr>
              <a:t>of the </a:t>
            </a:r>
            <a:r>
              <a:rPr lang="en-US" dirty="0">
                <a:cs typeface="Arial"/>
              </a:rPr>
              <a:t>decryption algorithm to recover the first block of plaintext.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899232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Elect. Codebook, Cipher Block Chaining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3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899232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Elect. Codebook, Cipher Block Chaining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23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743" y="1823126"/>
            <a:ext cx="7489372" cy="370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86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42498" y="1155523"/>
            <a:ext cx="3787352" cy="4980233"/>
          </a:xfrm>
        </p:spPr>
        <p:txBody>
          <a:bodyPr>
            <a:noAutofit/>
          </a:bodyPr>
          <a:lstStyle/>
          <a:p>
            <a:r>
              <a:rPr lang="en-US" dirty="0" smtClean="0">
                <a:cs typeface="Arial"/>
              </a:rPr>
              <a:t>Because </a:t>
            </a:r>
            <a:r>
              <a:rPr lang="en-US" dirty="0">
                <a:cs typeface="Arial"/>
              </a:rPr>
              <a:t>of the chaining mechanism of CBC, it is an </a:t>
            </a:r>
            <a:r>
              <a:rPr lang="en-US" dirty="0" smtClean="0">
                <a:cs typeface="Arial"/>
              </a:rPr>
              <a:t>appropriate mode </a:t>
            </a:r>
            <a:r>
              <a:rPr lang="en-US" dirty="0">
                <a:cs typeface="Arial"/>
              </a:rPr>
              <a:t>for encrypting messages of length greater than </a:t>
            </a:r>
            <a:r>
              <a:rPr lang="en-US" b="1" dirty="0" smtClean="0">
                <a:cs typeface="Arial"/>
              </a:rPr>
              <a:t>b-</a:t>
            </a:r>
            <a:r>
              <a:rPr lang="en-US" dirty="0" smtClean="0">
                <a:cs typeface="Arial"/>
              </a:rPr>
              <a:t>bits</a:t>
            </a:r>
            <a:r>
              <a:rPr lang="en-US" dirty="0">
                <a:cs typeface="Arial"/>
              </a:rPr>
              <a:t>.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899232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Elect. Codebook, Cipher Block Chaining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36067" y="3891750"/>
            <a:ext cx="675861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End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321404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46774" y="1142272"/>
            <a:ext cx="3787352" cy="45805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 smtClean="0">
                <a:solidFill>
                  <a:srgbClr val="5B0505"/>
                </a:solidFill>
                <a:latin typeface="+mj-lt"/>
                <a:cs typeface="Arial"/>
              </a:rPr>
              <a:t>Figures </a:t>
            </a:r>
            <a:r>
              <a:rPr lang="en-US" sz="3200" b="1" dirty="0">
                <a:solidFill>
                  <a:srgbClr val="5B0505"/>
                </a:solidFill>
                <a:latin typeface="+mj-lt"/>
                <a:cs typeface="Arial"/>
              </a:rPr>
              <a:t>and material in this topic have been</a:t>
            </a:r>
          </a:p>
          <a:p>
            <a:r>
              <a:rPr lang="en-US" dirty="0" smtClean="0">
                <a:latin typeface="+mj-lt"/>
                <a:cs typeface="Arial"/>
              </a:rPr>
              <a:t>adapted </a:t>
            </a:r>
            <a:r>
              <a:rPr lang="en-US" dirty="0">
                <a:latin typeface="+mj-lt"/>
                <a:cs typeface="Arial"/>
              </a:rPr>
              <a:t>from </a:t>
            </a:r>
            <a:r>
              <a:rPr lang="en-US" i="1" dirty="0" smtClean="0">
                <a:latin typeface="+mj-lt"/>
                <a:cs typeface="Arial"/>
              </a:rPr>
              <a:t>“</a:t>
            </a:r>
            <a:r>
              <a:rPr lang="en-US" i="1" dirty="0">
                <a:latin typeface="+mj-lt"/>
                <a:cs typeface="Arial"/>
              </a:rPr>
              <a:t>Network Security </a:t>
            </a:r>
            <a:r>
              <a:rPr lang="en-US" i="1" dirty="0" smtClean="0">
                <a:latin typeface="+mj-lt"/>
                <a:cs typeface="Arial"/>
              </a:rPr>
              <a:t>Essentials: Applications and Standards”</a:t>
            </a:r>
            <a:r>
              <a:rPr lang="en-US" dirty="0" smtClean="0">
                <a:latin typeface="+mj-lt"/>
                <a:cs typeface="Arial"/>
              </a:rPr>
              <a:t>, 2014, by </a:t>
            </a:r>
            <a:r>
              <a:rPr lang="en-US" dirty="0" smtClean="0">
                <a:cs typeface="Arial"/>
              </a:rPr>
              <a:t>William </a:t>
            </a:r>
            <a:r>
              <a:rPr lang="en-US" dirty="0">
                <a:cs typeface="Arial"/>
              </a:rPr>
              <a:t>Stallings</a:t>
            </a:r>
            <a:r>
              <a:rPr lang="en-US" dirty="0" smtClean="0">
                <a:latin typeface="+mj-lt"/>
                <a:cs typeface="Arial"/>
              </a:rPr>
              <a:t>.</a:t>
            </a:r>
            <a:endParaRPr lang="en-US" sz="2800" dirty="0" smtClean="0">
              <a:cs typeface="Arial"/>
            </a:endParaRPr>
          </a:p>
          <a:p>
            <a:endParaRPr lang="en-US" sz="2400" dirty="0">
              <a:latin typeface="+mj-lt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899232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Elect. Codebook, Cipher Block Chaining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7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42498" y="1155523"/>
            <a:ext cx="3787352" cy="4980233"/>
          </a:xfrm>
        </p:spPr>
        <p:txBody>
          <a:bodyPr>
            <a:noAutofit/>
          </a:bodyPr>
          <a:lstStyle/>
          <a:p>
            <a:r>
              <a:rPr lang="en-US" dirty="0" smtClean="0">
                <a:cs typeface="Arial"/>
              </a:rPr>
              <a:t>A symmetric block cipher processes one block of data at a time. </a:t>
            </a:r>
          </a:p>
          <a:p>
            <a:r>
              <a:rPr lang="en-US" dirty="0" smtClean="0">
                <a:cs typeface="Arial"/>
              </a:rPr>
              <a:t>Block length is 64 bits for DES and 3DES </a:t>
            </a:r>
          </a:p>
          <a:p>
            <a:r>
              <a:rPr lang="en-US" dirty="0" smtClean="0">
                <a:cs typeface="Arial"/>
              </a:rPr>
              <a:t>For AES, the block length is 128 bits.</a:t>
            </a:r>
            <a:endParaRPr lang="en-US" dirty="0">
              <a:cs typeface="Arial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899232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Elect. Codebook, Cipher Block Chaining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37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42498" y="1155523"/>
            <a:ext cx="3787352" cy="4980233"/>
          </a:xfrm>
        </p:spPr>
        <p:txBody>
          <a:bodyPr>
            <a:noAutofit/>
          </a:bodyPr>
          <a:lstStyle/>
          <a:p>
            <a:r>
              <a:rPr lang="en-US" dirty="0">
                <a:cs typeface="Arial"/>
              </a:rPr>
              <a:t>If the amount of plaintext </a:t>
            </a:r>
            <a:r>
              <a:rPr lang="en-US" dirty="0" smtClean="0">
                <a:cs typeface="Arial"/>
              </a:rPr>
              <a:t>is </a:t>
            </a:r>
            <a:r>
              <a:rPr lang="en-US" dirty="0">
                <a:cs typeface="Arial"/>
              </a:rPr>
              <a:t>greater than </a:t>
            </a:r>
            <a:r>
              <a:rPr lang="en-US" b="1" dirty="0" smtClean="0">
                <a:cs typeface="Arial"/>
              </a:rPr>
              <a:t>b-</a:t>
            </a:r>
            <a:r>
              <a:rPr lang="en-US" dirty="0" smtClean="0">
                <a:cs typeface="Arial"/>
              </a:rPr>
              <a:t>bits</a:t>
            </a:r>
            <a:r>
              <a:rPr lang="en-US" dirty="0">
                <a:cs typeface="Arial"/>
              </a:rPr>
              <a:t>, then </a:t>
            </a:r>
            <a:r>
              <a:rPr lang="en-US" dirty="0" smtClean="0">
                <a:cs typeface="Arial"/>
              </a:rPr>
              <a:t>we can break </a:t>
            </a:r>
            <a:r>
              <a:rPr lang="en-US" dirty="0">
                <a:cs typeface="Arial"/>
              </a:rPr>
              <a:t>the </a:t>
            </a:r>
            <a:r>
              <a:rPr lang="en-US" dirty="0" smtClean="0">
                <a:cs typeface="Arial"/>
              </a:rPr>
              <a:t>plaintext up </a:t>
            </a:r>
            <a:r>
              <a:rPr lang="en-US" dirty="0">
                <a:cs typeface="Arial"/>
              </a:rPr>
              <a:t>into </a:t>
            </a:r>
            <a:r>
              <a:rPr lang="en-US" b="1" dirty="0">
                <a:cs typeface="Arial"/>
              </a:rPr>
              <a:t>b</a:t>
            </a:r>
            <a:r>
              <a:rPr lang="en-US" dirty="0">
                <a:cs typeface="Arial"/>
              </a:rPr>
              <a:t>-bit blocks. </a:t>
            </a:r>
            <a:endParaRPr lang="en-US" dirty="0" smtClean="0">
              <a:cs typeface="Arial"/>
            </a:endParaRPr>
          </a:p>
          <a:p>
            <a:r>
              <a:rPr lang="en-US" dirty="0" smtClean="0">
                <a:cs typeface="Arial"/>
              </a:rPr>
              <a:t>When </a:t>
            </a:r>
            <a:r>
              <a:rPr lang="en-US" dirty="0">
                <a:cs typeface="Arial"/>
              </a:rPr>
              <a:t>multiple blocks of plaintext are </a:t>
            </a:r>
            <a:r>
              <a:rPr lang="en-US" dirty="0" smtClean="0">
                <a:cs typeface="Arial"/>
              </a:rPr>
              <a:t>encrypted </a:t>
            </a:r>
            <a:r>
              <a:rPr lang="en-US" dirty="0">
                <a:cs typeface="Arial"/>
              </a:rPr>
              <a:t>using </a:t>
            </a:r>
            <a:r>
              <a:rPr lang="en-US" dirty="0" smtClean="0">
                <a:cs typeface="Arial"/>
              </a:rPr>
              <a:t>the same </a:t>
            </a:r>
            <a:r>
              <a:rPr lang="en-US" dirty="0">
                <a:cs typeface="Arial"/>
              </a:rPr>
              <a:t>key, a number of security issues arise.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899232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Elect. Codebook, Cipher Block Chaining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21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42498" y="1155523"/>
            <a:ext cx="3787352" cy="4980233"/>
          </a:xfrm>
        </p:spPr>
        <p:txBody>
          <a:bodyPr>
            <a:noAutofit/>
          </a:bodyPr>
          <a:lstStyle/>
          <a:p>
            <a:r>
              <a:rPr lang="en-US" dirty="0" smtClean="0">
                <a:cs typeface="Arial"/>
              </a:rPr>
              <a:t>Five </a:t>
            </a:r>
            <a:r>
              <a:rPr lang="en-US" dirty="0">
                <a:cs typeface="Arial"/>
              </a:rPr>
              <a:t>modes of operation have been defined by NIST </a:t>
            </a:r>
            <a:r>
              <a:rPr lang="en-US" dirty="0" smtClean="0">
                <a:cs typeface="Arial"/>
              </a:rPr>
              <a:t>(SP(Special Publication) 800- 38A) </a:t>
            </a:r>
            <a:r>
              <a:rPr lang="en-US" dirty="0">
                <a:cs typeface="Arial"/>
              </a:rPr>
              <a:t>so </a:t>
            </a:r>
            <a:r>
              <a:rPr lang="en-US" dirty="0" smtClean="0">
                <a:cs typeface="Arial"/>
              </a:rPr>
              <a:t>that a </a:t>
            </a:r>
            <a:r>
              <a:rPr lang="en-US" dirty="0">
                <a:cs typeface="Arial"/>
              </a:rPr>
              <a:t>block cipher </a:t>
            </a:r>
            <a:r>
              <a:rPr lang="en-US" dirty="0" smtClean="0">
                <a:cs typeface="Arial"/>
              </a:rPr>
              <a:t>can be applied in </a:t>
            </a:r>
            <a:r>
              <a:rPr lang="en-US" dirty="0">
                <a:cs typeface="Arial"/>
              </a:rPr>
              <a:t>a variety of </a:t>
            </a:r>
            <a:r>
              <a:rPr lang="en-US" dirty="0" smtClean="0">
                <a:cs typeface="Arial"/>
              </a:rPr>
              <a:t>applications</a:t>
            </a:r>
            <a:r>
              <a:rPr lang="en-US" dirty="0">
                <a:cs typeface="Arial"/>
              </a:rPr>
              <a:t>.</a:t>
            </a:r>
            <a:endParaRPr lang="en-US" dirty="0" smtClean="0">
              <a:cs typeface="Arial"/>
            </a:endParaRPr>
          </a:p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899232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Elect. Codebook, Cipher Block Chaining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3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42498" y="1155523"/>
            <a:ext cx="3787352" cy="4980233"/>
          </a:xfrm>
        </p:spPr>
        <p:txBody>
          <a:bodyPr>
            <a:noAutofit/>
          </a:bodyPr>
          <a:lstStyle/>
          <a:p>
            <a:r>
              <a:rPr lang="en-US" dirty="0" smtClean="0"/>
              <a:t>A </a:t>
            </a:r>
            <a:r>
              <a:rPr lang="en-US" dirty="0"/>
              <a:t>mode of operation is a technique for enhancing the effect of a </a:t>
            </a:r>
            <a:r>
              <a:rPr lang="en-US" dirty="0" smtClean="0"/>
              <a:t>cryptographic algorithm </a:t>
            </a:r>
            <a:r>
              <a:rPr lang="en-US" dirty="0"/>
              <a:t>or adapting the algorithm for an application, such as </a:t>
            </a:r>
            <a:r>
              <a:rPr lang="en-US" dirty="0" smtClean="0"/>
              <a:t>applying a </a:t>
            </a:r>
            <a:r>
              <a:rPr lang="en-US" dirty="0"/>
              <a:t>block cipher to a sequence of data blocks or a data stream.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899232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Elect. Codebook, Cipher Block Chaining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66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42498" y="1155523"/>
            <a:ext cx="3787352" cy="4980233"/>
          </a:xfrm>
        </p:spPr>
        <p:txBody>
          <a:bodyPr>
            <a:noAutofit/>
          </a:bodyPr>
          <a:lstStyle/>
          <a:p>
            <a:r>
              <a:rPr lang="en-US" dirty="0"/>
              <a:t>Electronic Codebook </a:t>
            </a:r>
            <a:r>
              <a:rPr lang="en-US" dirty="0" smtClean="0"/>
              <a:t>Mode (ECB)</a:t>
            </a:r>
          </a:p>
          <a:p>
            <a:r>
              <a:rPr lang="en-US" dirty="0"/>
              <a:t>Cipher Block Chaining </a:t>
            </a:r>
            <a:r>
              <a:rPr lang="en-US" dirty="0" smtClean="0"/>
              <a:t>Mode (CBC)</a:t>
            </a:r>
          </a:p>
          <a:p>
            <a:r>
              <a:rPr lang="en-US" dirty="0"/>
              <a:t>Cipher Feedback </a:t>
            </a:r>
            <a:r>
              <a:rPr lang="en-US" dirty="0" smtClean="0"/>
              <a:t>Mode (CFB)</a:t>
            </a:r>
          </a:p>
          <a:p>
            <a:r>
              <a:rPr lang="en-US" dirty="0"/>
              <a:t>Output Feedback (OFB)</a:t>
            </a:r>
            <a:endParaRPr lang="en-US" dirty="0" smtClean="0"/>
          </a:p>
          <a:p>
            <a:r>
              <a:rPr lang="en-US" dirty="0"/>
              <a:t>Counter </a:t>
            </a:r>
            <a:r>
              <a:rPr lang="en-US" dirty="0" smtClean="0"/>
              <a:t>Mode (CTR)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899232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Elect. Codebook, Cipher Block Chaining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83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42498" y="1155523"/>
            <a:ext cx="3787352" cy="49802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 smtClean="0">
                <a:solidFill>
                  <a:srgbClr val="5B0505"/>
                </a:solidFill>
                <a:cs typeface="Arial"/>
              </a:rPr>
              <a:t>Electronic Codebook Mode:</a:t>
            </a:r>
            <a:endParaRPr lang="en-US" sz="3200" b="1" dirty="0" smtClean="0"/>
          </a:p>
          <a:p>
            <a:r>
              <a:rPr lang="en-US" dirty="0"/>
              <a:t>Simplest </a:t>
            </a:r>
            <a:r>
              <a:rPr lang="en-US" dirty="0" smtClean="0"/>
              <a:t>mode</a:t>
            </a:r>
            <a:endParaRPr lang="en-US" dirty="0"/>
          </a:p>
          <a:p>
            <a:r>
              <a:rPr lang="en-US" dirty="0" smtClean="0"/>
              <a:t>Plaintext </a:t>
            </a:r>
            <a:r>
              <a:rPr lang="en-US" dirty="0"/>
              <a:t>is handled </a:t>
            </a:r>
            <a:r>
              <a:rPr lang="en-US" b="1" dirty="0"/>
              <a:t>b</a:t>
            </a:r>
            <a:r>
              <a:rPr lang="en-US" i="1" dirty="0"/>
              <a:t> </a:t>
            </a:r>
            <a:r>
              <a:rPr lang="en-US" dirty="0"/>
              <a:t>bits at a time and each block of plaintext </a:t>
            </a:r>
            <a:r>
              <a:rPr lang="en-US" dirty="0" smtClean="0"/>
              <a:t>is encrypted </a:t>
            </a:r>
            <a:r>
              <a:rPr lang="en-US" dirty="0"/>
              <a:t>using the same </a:t>
            </a:r>
            <a:r>
              <a:rPr lang="en-US" dirty="0" smtClean="0"/>
              <a:t>key.</a:t>
            </a:r>
          </a:p>
          <a:p>
            <a:endParaRPr lang="en-US" b="1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899232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Elect. Codebook, Cipher Block Chaining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42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6196</TotalTime>
  <Words>809</Words>
  <Application>Microsoft Office PowerPoint</Application>
  <PresentationFormat>On-screen Show (4:3)</PresentationFormat>
  <Paragraphs>116</Paragraphs>
  <Slides>24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Elect. Codebook, Cipher Block Chaining</vt:lpstr>
      <vt:lpstr>Elect. Codebook, Cipher Block Chaining</vt:lpstr>
      <vt:lpstr>Elect. Codebook, Cipher Block Chaining</vt:lpstr>
      <vt:lpstr>Elect. Codebook, Cipher Block Chaining</vt:lpstr>
      <vt:lpstr>Elect. Codebook, Cipher Block Chaining</vt:lpstr>
      <vt:lpstr>Elect. Codebook, Cipher Block Chaining</vt:lpstr>
      <vt:lpstr>Elect. Codebook, Cipher Block Chaining</vt:lpstr>
      <vt:lpstr>Elect. Codebook, Cipher Block Chaining</vt:lpstr>
      <vt:lpstr>Elect. Codebook, Cipher Block Chaining</vt:lpstr>
      <vt:lpstr>Elect. Codebook, Cipher Block Chaining</vt:lpstr>
      <vt:lpstr>Elect. Codebook, Cipher Block Chaining</vt:lpstr>
      <vt:lpstr>Elect. Codebook, Cipher Block Chaining</vt:lpstr>
      <vt:lpstr>Elect. Codebook, Cipher Block Chaining</vt:lpstr>
      <vt:lpstr>Elect. Codebook, Cipher Block Chaining</vt:lpstr>
      <vt:lpstr>Elect. Codebook, Cipher Block Chaining</vt:lpstr>
      <vt:lpstr>Elect. Codebook, Cipher Block Chaining</vt:lpstr>
      <vt:lpstr>Elect. Codebook, Cipher Block Chaining</vt:lpstr>
      <vt:lpstr>Elect. Codebook, Cipher Block Chaining</vt:lpstr>
      <vt:lpstr>Elect. Codebook, Cipher Block Chaining</vt:lpstr>
      <vt:lpstr>Elect. Codebook, Cipher Block Chaining</vt:lpstr>
      <vt:lpstr>Elect. Codebook, Cipher Block Chaining</vt:lpstr>
      <vt:lpstr>Elect. Codebook, Cipher Block Chaining</vt:lpstr>
      <vt:lpstr>Elect. Codebook, Cipher Block Chaining</vt:lpstr>
      <vt:lpstr>Elect. Codebook, Cipher Block Chaining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Seemi</dc:creator>
  <cp:lastModifiedBy>kashif</cp:lastModifiedBy>
  <cp:revision>2757</cp:revision>
  <cp:lastPrinted>2015-04-15T04:00:00Z</cp:lastPrinted>
  <dcterms:created xsi:type="dcterms:W3CDTF">2015-04-10T12:56:27Z</dcterms:created>
  <dcterms:modified xsi:type="dcterms:W3CDTF">2016-04-04T03:45:24Z</dcterms:modified>
</cp:coreProperties>
</file>