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3" r:id="rId2"/>
    <p:sldId id="304" r:id="rId3"/>
    <p:sldId id="338" r:id="rId4"/>
    <p:sldId id="332" r:id="rId5"/>
    <p:sldId id="333" r:id="rId6"/>
    <p:sldId id="334" r:id="rId7"/>
    <p:sldId id="335" r:id="rId8"/>
    <p:sldId id="336" r:id="rId9"/>
    <p:sldId id="337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819"/>
    <a:srgbClr val="5B0505"/>
    <a:srgbClr val="050875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 snapToObjects="1">
      <p:cViewPr>
        <p:scale>
          <a:sx n="72" d="100"/>
          <a:sy n="72" d="100"/>
        </p:scale>
        <p:origin x="-1218" y="30"/>
      </p:cViewPr>
      <p:guideLst>
        <p:guide orient="horz" pos="725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D6E16-51C0-4345-9068-9A45A114C3D9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9D963-D9F2-4349-A898-395F51599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0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A4CFF-7EFB-413D-979F-A35F027C1BED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E10C6-2278-46DF-8982-0D5CB744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5805-4A80-4240-9674-611D0350C9F5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2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DDDD-F959-4D1A-9512-A7872E4461BE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7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695C-B97A-44F8-BE78-29BECED17B65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E9E-7AC5-4F3C-919A-3CD9D1803631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6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48DB-0A0E-4B15-B961-008B484F8715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3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95D3-3B5F-4F55-819C-98DF50A31C5D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200"/>
            </a:lvl1pPr>
          </a:lstStyle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9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25A-704D-4D2C-AD9B-16096500C615}" type="datetime1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8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7B5F-ED59-4B5A-B86E-3AD00F64C54A}" type="datetime1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3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A16-A71D-4A98-A719-C537DB4039CF}" type="datetime1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4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E944-AD44-4BB7-8E45-F55E48751476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2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4015-1A16-43FA-B156-0F74C7B2BAE0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5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4ED8-5C82-4F7D-946D-E413EB161506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9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43576" y="2949090"/>
            <a:ext cx="3787352" cy="17001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5B0505"/>
                </a:solidFill>
                <a:latin typeface="+mj-lt"/>
                <a:cs typeface="Arial"/>
              </a:rPr>
              <a:t>Network Security</a:t>
            </a:r>
            <a:endParaRPr lang="en-US" sz="36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Of Computer </a:t>
            </a:r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4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Integrity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) </a:t>
            </a:r>
            <a:r>
              <a:rPr lang="en-US" dirty="0">
                <a:latin typeface="+mj-lt"/>
              </a:rPr>
              <a:t>Data </a:t>
            </a:r>
            <a:r>
              <a:rPr lang="en-US" dirty="0" smtClean="0">
                <a:latin typeface="+mj-lt"/>
              </a:rPr>
              <a:t>integrity</a:t>
            </a:r>
            <a:r>
              <a:rPr lang="en-US" dirty="0">
                <a:latin typeface="+mj-lt"/>
              </a:rPr>
              <a:t>: Assures that information and programs are changed only </a:t>
            </a:r>
            <a:r>
              <a:rPr lang="en-US" dirty="0" smtClean="0">
                <a:latin typeface="+mj-lt"/>
              </a:rPr>
              <a:t>in a </a:t>
            </a:r>
            <a:r>
              <a:rPr lang="en-US" dirty="0">
                <a:latin typeface="+mj-lt"/>
              </a:rPr>
              <a:t>specified and authorized manner.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4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Integrity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 smtClean="0">
                <a:latin typeface="+mj-lt"/>
              </a:rPr>
              <a:t>b) </a:t>
            </a:r>
            <a:r>
              <a:rPr lang="en-US" dirty="0">
                <a:latin typeface="+mj-lt"/>
              </a:rPr>
              <a:t>System integrity: Assures that a system performs its intended function in </a:t>
            </a:r>
            <a:r>
              <a:rPr lang="en-US" dirty="0" smtClean="0">
                <a:latin typeface="+mj-lt"/>
              </a:rPr>
              <a:t>an unimpaired </a:t>
            </a:r>
            <a:r>
              <a:rPr lang="en-US" dirty="0">
                <a:latin typeface="+mj-lt"/>
              </a:rPr>
              <a:t>manner, free from deliberate or inadvertent </a:t>
            </a:r>
            <a:r>
              <a:rPr lang="en-US" dirty="0" smtClean="0">
                <a:latin typeface="+mj-lt"/>
              </a:rPr>
              <a:t>unauthorized manipulation </a:t>
            </a:r>
            <a:r>
              <a:rPr lang="en-US" dirty="0">
                <a:latin typeface="+mj-lt"/>
              </a:rPr>
              <a:t>of the system.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4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Availability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 smtClean="0">
                <a:latin typeface="+mj-lt"/>
              </a:rPr>
              <a:t>Assures </a:t>
            </a:r>
            <a:r>
              <a:rPr lang="en-US" dirty="0">
                <a:latin typeface="+mj-lt"/>
              </a:rPr>
              <a:t>that systems work promptly and service is not denied </a:t>
            </a:r>
            <a:r>
              <a:rPr lang="en-US" dirty="0" smtClean="0">
                <a:latin typeface="+mj-lt"/>
              </a:rPr>
              <a:t>to authorized users.</a:t>
            </a:r>
            <a:endParaRPr lang="en-US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199" y="1169098"/>
            <a:ext cx="31473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5B0505"/>
                </a:solidFill>
                <a:cs typeface="Arial"/>
              </a:rPr>
              <a:t>The Security Requirements</a:t>
            </a:r>
          </a:p>
          <a:p>
            <a:r>
              <a:rPr lang="en-US" sz="3200" b="1" dirty="0" smtClean="0">
                <a:solidFill>
                  <a:srgbClr val="5B0505"/>
                </a:solidFill>
                <a:cs typeface="Arial"/>
              </a:rPr>
              <a:t>Triad: </a:t>
            </a:r>
          </a:p>
          <a:p>
            <a:r>
              <a:rPr lang="en-US" sz="3200" b="1" dirty="0" smtClean="0">
                <a:solidFill>
                  <a:srgbClr val="5B0505"/>
                </a:solidFill>
                <a:cs typeface="Arial"/>
              </a:rPr>
              <a:t>CIA Triad</a:t>
            </a:r>
            <a:endParaRPr lang="en-US" sz="2800" dirty="0" smtClean="0">
              <a:latin typeface="+mj-lt"/>
              <a:cs typeface="Arial" pitchFamily="34" charset="0"/>
            </a:endParaRPr>
          </a:p>
        </p:txBody>
      </p:sp>
      <p:pic>
        <p:nvPicPr>
          <p:cNvPr id="6" name="Picture 4" descr="&#10;Fig1.1.pdf                                                     00ABB570  Mnementh                      BEAE7A2F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3" t="10739" r="4633" b="21477"/>
          <a:stretch>
            <a:fillRect/>
          </a:stretch>
        </p:blipFill>
        <p:spPr bwMode="auto">
          <a:xfrm>
            <a:off x="2955220" y="1331844"/>
            <a:ext cx="5286375" cy="511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5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4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Possible Additional Concepts</a:t>
            </a:r>
            <a:r>
              <a:rPr lang="en-US" sz="3200" b="1" dirty="0">
                <a:solidFill>
                  <a:srgbClr val="5B0505"/>
                </a:solidFill>
                <a:latin typeface="+mj-lt"/>
                <a:cs typeface="Arial"/>
              </a:rPr>
              <a:t>:</a:t>
            </a:r>
          </a:p>
          <a:p>
            <a:r>
              <a:rPr lang="en-US" dirty="0" smtClean="0">
                <a:latin typeface="+mj-lt"/>
              </a:rPr>
              <a:t>Authenticity</a:t>
            </a:r>
          </a:p>
          <a:p>
            <a:r>
              <a:rPr lang="en-US" dirty="0">
                <a:latin typeface="+mj-lt"/>
              </a:rPr>
              <a:t>Accountability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4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Authenticity: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/>
              <a:t>The property of being genuine and being able to be verified </a:t>
            </a:r>
            <a:r>
              <a:rPr lang="en-US" dirty="0" smtClean="0"/>
              <a:t>and trusted.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verifying </a:t>
            </a:r>
            <a:r>
              <a:rPr lang="en-US" dirty="0">
                <a:latin typeface="+mj-lt"/>
              </a:rPr>
              <a:t>that users are who they say they are and </a:t>
            </a:r>
            <a:r>
              <a:rPr lang="en-US" dirty="0" smtClean="0">
                <a:latin typeface="+mj-lt"/>
              </a:rPr>
              <a:t>that each </a:t>
            </a:r>
            <a:r>
              <a:rPr lang="en-US" dirty="0">
                <a:latin typeface="+mj-lt"/>
              </a:rPr>
              <a:t>input arriving at the system came from a trusted source.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5006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Accountability: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security goal that generates the requirement for </a:t>
            </a:r>
            <a:r>
              <a:rPr lang="en-US" dirty="0" smtClean="0">
                <a:latin typeface="+mj-lt"/>
              </a:rPr>
              <a:t>actions of </a:t>
            </a:r>
            <a:r>
              <a:rPr lang="en-US" dirty="0">
                <a:latin typeface="+mj-lt"/>
              </a:rPr>
              <a:t>an entity to be traced uniquely to that entity.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This supports nonrepudiation, intrusion </a:t>
            </a:r>
            <a:r>
              <a:rPr lang="en-US" dirty="0">
                <a:latin typeface="+mj-lt"/>
              </a:rPr>
              <a:t>detection and </a:t>
            </a:r>
            <a:r>
              <a:rPr lang="en-US" dirty="0" smtClean="0">
                <a:latin typeface="+mj-lt"/>
              </a:rPr>
              <a:t>prevention etc.</a:t>
            </a:r>
            <a:endParaRPr lang="en-US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5006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Accountability:</a:t>
            </a:r>
            <a:endParaRPr lang="en-US" dirty="0" smtClean="0">
              <a:latin typeface="+mj-lt"/>
            </a:endParaRPr>
          </a:p>
          <a:p>
            <a:r>
              <a:rPr lang="en-US" dirty="0">
                <a:latin typeface="+mj-lt"/>
              </a:rPr>
              <a:t>Systems must keep records of their activities to permit later </a:t>
            </a:r>
            <a:r>
              <a:rPr lang="en-US" dirty="0" smtClean="0">
                <a:latin typeface="+mj-lt"/>
              </a:rPr>
              <a:t>forensic analysis </a:t>
            </a:r>
            <a:r>
              <a:rPr lang="en-US" dirty="0">
                <a:latin typeface="+mj-lt"/>
              </a:rPr>
              <a:t>to trace security breaches or to aid in transaction disputes.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1965" y="5314122"/>
            <a:ext cx="675861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End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4773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Objectives of the Topic 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>
                <a:latin typeface="+mj-lt"/>
                <a:cs typeface="Arial"/>
              </a:rPr>
              <a:t>After completing this topic, </a:t>
            </a:r>
            <a:r>
              <a:rPr lang="en-US" dirty="0" smtClean="0">
                <a:latin typeface="+mj-lt"/>
                <a:cs typeface="Arial"/>
              </a:rPr>
              <a:t>a student </a:t>
            </a:r>
            <a:r>
              <a:rPr lang="en-US" dirty="0">
                <a:latin typeface="+mj-lt"/>
                <a:cs typeface="Arial"/>
              </a:rPr>
              <a:t>will be able </a:t>
            </a:r>
            <a:r>
              <a:rPr lang="en-US" dirty="0" smtClean="0">
                <a:latin typeface="+mj-lt"/>
                <a:cs typeface="Arial"/>
              </a:rPr>
              <a:t>to</a:t>
            </a:r>
            <a:endParaRPr lang="en-US" sz="2400" dirty="0" smtClean="0">
              <a:latin typeface="+mj-lt"/>
              <a:cs typeface="Arial"/>
            </a:endParaRPr>
          </a:p>
          <a:p>
            <a:pPr lvl="1"/>
            <a:r>
              <a:rPr lang="en-US" sz="2800" dirty="0">
                <a:cs typeface="Arial" pitchFamily="34" charset="0"/>
              </a:rPr>
              <a:t>d</a:t>
            </a:r>
            <a:r>
              <a:rPr lang="en-US" sz="2800" dirty="0" smtClean="0">
                <a:cs typeface="Arial" pitchFamily="34" charset="0"/>
              </a:rPr>
              <a:t>escribe a definition of the computer security</a:t>
            </a:r>
            <a:r>
              <a:rPr lang="en-US" sz="2800" dirty="0">
                <a:cs typeface="Arial" pitchFamily="34" charset="0"/>
              </a:rPr>
              <a:t>.</a:t>
            </a:r>
            <a:endParaRPr lang="en-US" sz="2800" dirty="0" smtClean="0">
              <a:cs typeface="Arial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2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Figures </a:t>
            </a:r>
            <a:r>
              <a:rPr lang="en-US" sz="3200" b="1" dirty="0">
                <a:solidFill>
                  <a:srgbClr val="5B0505"/>
                </a:solidFill>
                <a:latin typeface="+mj-lt"/>
                <a:cs typeface="Arial"/>
              </a:rPr>
              <a:t>and material in this topic have been</a:t>
            </a:r>
          </a:p>
          <a:p>
            <a:r>
              <a:rPr lang="en-US" dirty="0" smtClean="0">
                <a:latin typeface="+mj-lt"/>
                <a:cs typeface="Arial"/>
              </a:rPr>
              <a:t>adapted </a:t>
            </a:r>
            <a:r>
              <a:rPr lang="en-US" dirty="0">
                <a:latin typeface="+mj-lt"/>
                <a:cs typeface="Arial"/>
              </a:rPr>
              <a:t>from </a:t>
            </a:r>
            <a:r>
              <a:rPr lang="en-US" i="1" dirty="0" smtClean="0">
                <a:latin typeface="+mj-lt"/>
                <a:cs typeface="Arial"/>
              </a:rPr>
              <a:t>“</a:t>
            </a:r>
            <a:r>
              <a:rPr lang="en-US" i="1" dirty="0">
                <a:latin typeface="+mj-lt"/>
                <a:cs typeface="Arial"/>
              </a:rPr>
              <a:t>Network Security </a:t>
            </a:r>
            <a:r>
              <a:rPr lang="en-US" i="1" dirty="0" smtClean="0">
                <a:latin typeface="+mj-lt"/>
                <a:cs typeface="Arial"/>
              </a:rPr>
              <a:t>Essentials: Applications and Standards</a:t>
            </a:r>
            <a:r>
              <a:rPr lang="en-US" i="1" smtClean="0">
                <a:latin typeface="+mj-lt"/>
                <a:cs typeface="Arial"/>
              </a:rPr>
              <a:t>”</a:t>
            </a:r>
            <a:r>
              <a:rPr lang="en-US" smtClean="0">
                <a:latin typeface="+mj-lt"/>
                <a:cs typeface="Arial"/>
              </a:rPr>
              <a:t>,  2014, by </a:t>
            </a:r>
            <a:r>
              <a:rPr lang="en-US" dirty="0" smtClean="0">
                <a:cs typeface="Arial"/>
              </a:rPr>
              <a:t>William </a:t>
            </a:r>
            <a:r>
              <a:rPr lang="en-US" dirty="0">
                <a:cs typeface="Arial"/>
              </a:rPr>
              <a:t>Stallings</a:t>
            </a:r>
            <a:r>
              <a:rPr lang="en-US" dirty="0" smtClean="0">
                <a:latin typeface="+mj-lt"/>
                <a:cs typeface="Arial"/>
              </a:rPr>
              <a:t>.</a:t>
            </a:r>
            <a:endParaRPr lang="en-US" sz="2800" dirty="0" smtClean="0">
              <a:cs typeface="Arial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The National Institute of Standards and </a:t>
            </a:r>
            <a:r>
              <a:rPr lang="en-US" dirty="0" smtClean="0">
                <a:latin typeface="+mj-lt"/>
                <a:cs typeface="Arial"/>
              </a:rPr>
              <a:t>Technology (NIST) </a:t>
            </a:r>
            <a:r>
              <a:rPr lang="en-US" dirty="0">
                <a:latin typeface="+mj-lt"/>
                <a:cs typeface="Arial"/>
              </a:rPr>
              <a:t>Computer Security </a:t>
            </a:r>
            <a:r>
              <a:rPr lang="en-US" dirty="0" smtClean="0">
                <a:latin typeface="+mj-lt"/>
                <a:cs typeface="Arial"/>
              </a:rPr>
              <a:t>Handbook </a:t>
            </a:r>
            <a:r>
              <a:rPr lang="en-US" dirty="0">
                <a:latin typeface="+mj-lt"/>
                <a:cs typeface="Arial"/>
              </a:rPr>
              <a:t>defines the term computer </a:t>
            </a:r>
            <a:r>
              <a:rPr lang="en-US" dirty="0" smtClean="0">
                <a:latin typeface="+mj-lt"/>
                <a:cs typeface="Arial"/>
              </a:rPr>
              <a:t>security as </a:t>
            </a:r>
            <a:r>
              <a:rPr lang="en-US" dirty="0">
                <a:latin typeface="+mj-lt"/>
                <a:cs typeface="Arial"/>
              </a:rPr>
              <a:t>follows:</a:t>
            </a:r>
            <a:endParaRPr lang="en-US" sz="2800" dirty="0" smtClean="0">
              <a:cs typeface="Arial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The protection afforded to an automated information </a:t>
            </a:r>
            <a:r>
              <a:rPr lang="en-US" dirty="0" smtClean="0">
                <a:latin typeface="+mj-lt"/>
                <a:cs typeface="Arial"/>
              </a:rPr>
              <a:t>system in </a:t>
            </a:r>
            <a:r>
              <a:rPr lang="en-US" dirty="0">
                <a:latin typeface="+mj-lt"/>
                <a:cs typeface="Arial"/>
              </a:rPr>
              <a:t>order to attain the applicable objectives of preserving the integrity, availability</a:t>
            </a:r>
            <a:r>
              <a:rPr lang="en-US" dirty="0" smtClean="0">
                <a:latin typeface="+mj-lt"/>
                <a:cs typeface="Arial"/>
              </a:rPr>
              <a:t>, and </a:t>
            </a:r>
            <a:r>
              <a:rPr lang="en-US" dirty="0">
                <a:latin typeface="+mj-lt"/>
                <a:cs typeface="Arial"/>
              </a:rPr>
              <a:t>confidentiality of information system </a:t>
            </a:r>
            <a:r>
              <a:rPr lang="en-US" dirty="0" smtClean="0">
                <a:latin typeface="+mj-lt"/>
                <a:cs typeface="Arial"/>
              </a:rPr>
              <a:t>resources.</a:t>
            </a:r>
            <a:endParaRPr lang="en-US" sz="24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  <a:cs typeface="Arial"/>
              </a:rPr>
              <a:t>Resources include hardware</a:t>
            </a:r>
            <a:r>
              <a:rPr lang="en-US" dirty="0">
                <a:latin typeface="+mj-lt"/>
                <a:cs typeface="Arial"/>
              </a:rPr>
              <a:t>, software, firmware, </a:t>
            </a:r>
            <a:r>
              <a:rPr lang="en-US" dirty="0" smtClean="0">
                <a:latin typeface="+mj-lt"/>
                <a:cs typeface="Arial"/>
              </a:rPr>
              <a:t>information/data</a:t>
            </a:r>
            <a:r>
              <a:rPr lang="en-US" dirty="0">
                <a:latin typeface="+mj-lt"/>
                <a:cs typeface="Arial"/>
              </a:rPr>
              <a:t>, and </a:t>
            </a:r>
            <a:r>
              <a:rPr lang="en-US" dirty="0" smtClean="0">
                <a:latin typeface="+mj-lt"/>
                <a:cs typeface="Arial"/>
              </a:rPr>
              <a:t>telecommunications.</a:t>
            </a:r>
            <a:endParaRPr lang="en-US" sz="24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4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Computer Security: Three Key Objectives 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 smtClean="0">
                <a:latin typeface="+mj-lt"/>
              </a:rPr>
              <a:t>Confidentiality</a:t>
            </a:r>
          </a:p>
          <a:p>
            <a:r>
              <a:rPr lang="en-US" dirty="0" smtClean="0">
                <a:latin typeface="+mj-lt"/>
              </a:rPr>
              <a:t>Integrity</a:t>
            </a:r>
          </a:p>
          <a:p>
            <a:r>
              <a:rPr lang="en-US" dirty="0">
                <a:latin typeface="+mj-lt"/>
              </a:rPr>
              <a:t>Availability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4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Confidentiality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) Data </a:t>
            </a:r>
            <a:r>
              <a:rPr lang="en-US" dirty="0">
                <a:latin typeface="+mj-lt"/>
              </a:rPr>
              <a:t>confidentiality: Assures that private or confidential information </a:t>
            </a:r>
            <a:r>
              <a:rPr lang="en-US" dirty="0" smtClean="0">
                <a:latin typeface="+mj-lt"/>
              </a:rPr>
              <a:t>is not </a:t>
            </a:r>
            <a:r>
              <a:rPr lang="en-US" dirty="0">
                <a:latin typeface="+mj-lt"/>
              </a:rPr>
              <a:t>made available or disclosed to unauthorized individuals.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4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Confidentiality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>
                <a:latin typeface="+mj-lt"/>
              </a:rPr>
              <a:t>b</a:t>
            </a:r>
            <a:r>
              <a:rPr lang="en-US" dirty="0" smtClean="0">
                <a:latin typeface="+mj-lt"/>
              </a:rPr>
              <a:t>) Privacy</a:t>
            </a:r>
            <a:r>
              <a:rPr lang="en-US" dirty="0">
                <a:latin typeface="+mj-lt"/>
              </a:rPr>
              <a:t>: Assures that individuals control or influence what </a:t>
            </a:r>
            <a:r>
              <a:rPr lang="en-US" dirty="0" smtClean="0">
                <a:latin typeface="+mj-lt"/>
              </a:rPr>
              <a:t>information related </a:t>
            </a:r>
            <a:r>
              <a:rPr lang="en-US" dirty="0">
                <a:latin typeface="+mj-lt"/>
              </a:rPr>
              <a:t>to them may be collected and stored and by whom and to </a:t>
            </a:r>
            <a:r>
              <a:rPr lang="en-US" dirty="0" smtClean="0">
                <a:latin typeface="+mj-lt"/>
              </a:rPr>
              <a:t>whom that </a:t>
            </a:r>
            <a:r>
              <a:rPr lang="en-US" dirty="0">
                <a:latin typeface="+mj-lt"/>
              </a:rPr>
              <a:t>information may be disclosed.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Definition Of Computer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453</Words>
  <Application>Microsoft Office PowerPoint</Application>
  <PresentationFormat>On-screen Show (4:3)</PresentationFormat>
  <Paragraphs>87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  <vt:lpstr>Definition Of Computer Security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Seemi</dc:creator>
  <cp:lastModifiedBy>kashif</cp:lastModifiedBy>
  <cp:revision>854</cp:revision>
  <cp:lastPrinted>2015-04-15T04:00:00Z</cp:lastPrinted>
  <dcterms:created xsi:type="dcterms:W3CDTF">2015-04-10T12:56:27Z</dcterms:created>
  <dcterms:modified xsi:type="dcterms:W3CDTF">2016-03-18T01:44:19Z</dcterms:modified>
</cp:coreProperties>
</file>