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3" r:id="rId2"/>
    <p:sldId id="304" r:id="rId3"/>
    <p:sldId id="338" r:id="rId4"/>
    <p:sldId id="402" r:id="rId5"/>
    <p:sldId id="424" r:id="rId6"/>
    <p:sldId id="428" r:id="rId7"/>
    <p:sldId id="426" r:id="rId8"/>
    <p:sldId id="427" r:id="rId9"/>
    <p:sldId id="429" r:id="rId10"/>
    <p:sldId id="430" r:id="rId11"/>
    <p:sldId id="431" r:id="rId12"/>
    <p:sldId id="433" r:id="rId13"/>
    <p:sldId id="434" r:id="rId14"/>
    <p:sldId id="423" r:id="rId15"/>
    <p:sldId id="436" r:id="rId16"/>
    <p:sldId id="437" r:id="rId17"/>
    <p:sldId id="438" r:id="rId18"/>
    <p:sldId id="440" r:id="rId19"/>
    <p:sldId id="441" r:id="rId20"/>
    <p:sldId id="442" r:id="rId21"/>
    <p:sldId id="439" r:id="rId22"/>
    <p:sldId id="43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819"/>
    <a:srgbClr val="5B0505"/>
    <a:srgbClr val="050875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 snapToObjects="1">
      <p:cViewPr varScale="1">
        <p:scale>
          <a:sx n="66" d="100"/>
          <a:sy n="66" d="100"/>
        </p:scale>
        <p:origin x="-1398" y="-96"/>
      </p:cViewPr>
      <p:guideLst>
        <p:guide orient="horz" pos="725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D6E16-51C0-4345-9068-9A45A114C3D9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9D963-D9F2-4349-A898-395F51599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0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A4CFF-7EFB-413D-979F-A35F027C1BED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E10C6-2278-46DF-8982-0D5CB7448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10C6-2278-46DF-8982-0D5CB7448A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B5805-4A80-4240-9674-611D0350C9F5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2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DDDD-F959-4D1A-9512-A7872E4461BE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7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B695C-B97A-44F8-BE78-29BECED17B65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9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E9E-7AC5-4F3C-919A-3CD9D1803631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6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48DB-0A0E-4B15-B961-008B484F8715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3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95D3-3B5F-4F55-819C-98DF50A31C5D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200"/>
            </a:lvl1pPr>
          </a:lstStyle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9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425A-704D-4D2C-AD9B-16096500C615}" type="datetime1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8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7B5F-ED59-4B5A-B86E-3AD00F64C54A}" type="datetime1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3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42A16-A71D-4A98-A719-C537DB4039CF}" type="datetime1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4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7E944-AD44-4BB7-8E45-F55E48751476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2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4015-1A16-43FA-B156-0F74C7B2BAE0}" type="datetime1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5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4ED8-5C82-4F7D-946D-E413EB161506}" type="datetime1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7172-BAF6-F344-A163-E77E2B7834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59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443576" y="2949090"/>
            <a:ext cx="3787352" cy="17001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5B0505"/>
                </a:solidFill>
                <a:latin typeface="+mj-lt"/>
                <a:cs typeface="Arial"/>
              </a:rPr>
              <a:t>Network Security</a:t>
            </a:r>
            <a:endParaRPr lang="en-US" sz="36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</a:t>
            </a:r>
            <a:r>
              <a:rPr lang="en-US" sz="3000" b="1" dirty="0" smtClean="0">
                <a:solidFill>
                  <a:srgbClr val="002060"/>
                </a:solidFill>
                <a:latin typeface="Arial"/>
                <a:cs typeface="Arial"/>
              </a:rPr>
              <a:t>Exchange, Man-in-the-Middle Attack</a:t>
            </a:r>
            <a:endParaRPr lang="en-US" sz="3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 smtClean="0"/>
              <a:t>At </a:t>
            </a:r>
            <a:r>
              <a:rPr lang="en-US" dirty="0"/>
              <a:t>any time</a:t>
            </a:r>
            <a:r>
              <a:rPr lang="en-US" dirty="0" smtClean="0"/>
              <a:t>, user </a:t>
            </a:r>
            <a:r>
              <a:rPr lang="en-US" i="1" dirty="0"/>
              <a:t>j </a:t>
            </a:r>
            <a:r>
              <a:rPr lang="en-US" dirty="0"/>
              <a:t>can access user </a:t>
            </a:r>
            <a:r>
              <a:rPr lang="en-US" i="1" dirty="0"/>
              <a:t>i</a:t>
            </a:r>
            <a:r>
              <a:rPr lang="en-US" dirty="0"/>
              <a:t>’s public value, calculate a secret key, and use that to </a:t>
            </a:r>
            <a:r>
              <a:rPr lang="en-US" dirty="0" smtClean="0"/>
              <a:t>send an </a:t>
            </a:r>
            <a:r>
              <a:rPr lang="en-US" dirty="0"/>
              <a:t>encrypted message to user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endParaRPr lang="en-US" dirty="0" smtClean="0">
              <a:latin typeface="+mj-lt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/>
              <a:t>If the central directory is trusted, then this </a:t>
            </a:r>
            <a:r>
              <a:rPr lang="en-US" dirty="0" smtClean="0"/>
              <a:t>form of </a:t>
            </a:r>
            <a:r>
              <a:rPr lang="en-US" dirty="0"/>
              <a:t>communication provides both confidentiality and a degree of authentication.</a:t>
            </a:r>
            <a:endParaRPr lang="en-US" dirty="0" smtClean="0">
              <a:latin typeface="+mj-lt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/>
              <a:t>However, the technique does not protect </a:t>
            </a:r>
            <a:r>
              <a:rPr lang="en-US" dirty="0" smtClean="0"/>
              <a:t>against replay </a:t>
            </a:r>
            <a:r>
              <a:rPr lang="en-US" dirty="0"/>
              <a:t>attacks.</a:t>
            </a:r>
            <a:endParaRPr lang="en-US" dirty="0" smtClean="0">
              <a:latin typeface="+mj-lt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5B0505"/>
                </a:solidFill>
                <a:cs typeface="Arial"/>
              </a:rPr>
              <a:t>Man-in-the-Middle Attack </a:t>
            </a:r>
            <a:endParaRPr lang="en-US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>
                <a:latin typeface="+mj-lt"/>
                <a:cs typeface="Arial"/>
              </a:rPr>
              <a:t>Suppose Alice and Bob wish to exchange keys, and Darth is the adversary. </a:t>
            </a:r>
            <a:endParaRPr lang="en-US" dirty="0" smtClean="0">
              <a:latin typeface="+mj-lt"/>
              <a:cs typeface="Arial"/>
            </a:endParaRPr>
          </a:p>
          <a:p>
            <a:r>
              <a:rPr lang="en-US" dirty="0" smtClean="0">
                <a:latin typeface="+mj-lt"/>
                <a:cs typeface="Arial"/>
              </a:rPr>
              <a:t>The </a:t>
            </a:r>
            <a:r>
              <a:rPr lang="en-US" dirty="0" smtClean="0"/>
              <a:t>man-in-the-middle attack </a:t>
            </a:r>
            <a:r>
              <a:rPr lang="en-US" dirty="0" smtClean="0">
                <a:latin typeface="+mj-lt"/>
                <a:cs typeface="Arial"/>
              </a:rPr>
              <a:t>proceeds </a:t>
            </a:r>
            <a:r>
              <a:rPr lang="en-US" dirty="0">
                <a:latin typeface="+mj-lt"/>
                <a:cs typeface="Arial"/>
              </a:rPr>
              <a:t>as follows</a:t>
            </a:r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1. Darth prepares for the attack by generating two random private keys X</a:t>
            </a:r>
            <a:r>
              <a:rPr lang="en-US" baseline="-25000" dirty="0">
                <a:latin typeface="+mj-lt"/>
                <a:cs typeface="Arial"/>
              </a:rPr>
              <a:t>D1</a:t>
            </a:r>
            <a:r>
              <a:rPr lang="en-US" dirty="0">
                <a:latin typeface="+mj-lt"/>
                <a:cs typeface="Arial"/>
              </a:rPr>
              <a:t> </a:t>
            </a:r>
            <a:r>
              <a:rPr lang="en-US" dirty="0" smtClean="0">
                <a:latin typeface="+mj-lt"/>
                <a:cs typeface="Arial"/>
              </a:rPr>
              <a:t>and </a:t>
            </a:r>
            <a:r>
              <a:rPr lang="en-US" dirty="0" smtClean="0">
                <a:cs typeface="Arial"/>
              </a:rPr>
              <a:t>X</a:t>
            </a:r>
            <a:r>
              <a:rPr lang="en-US" baseline="-25000" dirty="0" smtClean="0">
                <a:cs typeface="Arial"/>
              </a:rPr>
              <a:t>D2</a:t>
            </a:r>
            <a:r>
              <a:rPr lang="en-US" dirty="0" smtClean="0">
                <a:latin typeface="+mj-lt"/>
                <a:cs typeface="Arial"/>
              </a:rPr>
              <a:t> </a:t>
            </a:r>
            <a:r>
              <a:rPr lang="en-US" dirty="0">
                <a:latin typeface="+mj-lt"/>
                <a:cs typeface="Arial"/>
              </a:rPr>
              <a:t>and then computing the corresponding public keys </a:t>
            </a:r>
            <a:r>
              <a:rPr lang="en-US" dirty="0" smtClean="0">
                <a:cs typeface="Arial"/>
              </a:rPr>
              <a:t>Y</a:t>
            </a:r>
            <a:r>
              <a:rPr lang="en-US" baseline="-25000" dirty="0" smtClean="0">
                <a:cs typeface="Arial"/>
              </a:rPr>
              <a:t>D1</a:t>
            </a:r>
            <a:r>
              <a:rPr lang="en-US" dirty="0" smtClean="0">
                <a:latin typeface="+mj-lt"/>
                <a:cs typeface="Arial"/>
              </a:rPr>
              <a:t> </a:t>
            </a:r>
            <a:r>
              <a:rPr lang="en-US" dirty="0">
                <a:latin typeface="+mj-lt"/>
                <a:cs typeface="Arial"/>
              </a:rPr>
              <a:t>and </a:t>
            </a:r>
            <a:r>
              <a:rPr lang="en-US" dirty="0" smtClean="0">
                <a:cs typeface="Arial"/>
              </a:rPr>
              <a:t>Y</a:t>
            </a:r>
            <a:r>
              <a:rPr lang="en-US" baseline="-25000" dirty="0" smtClean="0">
                <a:cs typeface="Arial"/>
              </a:rPr>
              <a:t>D2</a:t>
            </a:r>
            <a:r>
              <a:rPr lang="en-US" dirty="0" smtClean="0">
                <a:latin typeface="+mj-lt"/>
                <a:cs typeface="Arial"/>
              </a:rPr>
              <a:t>.</a:t>
            </a:r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2. Alice transmits Y</a:t>
            </a:r>
            <a:r>
              <a:rPr lang="en-US" baseline="-25000" dirty="0">
                <a:latin typeface="+mj-lt"/>
                <a:cs typeface="Arial"/>
              </a:rPr>
              <a:t>A</a:t>
            </a:r>
            <a:r>
              <a:rPr lang="en-US" dirty="0">
                <a:latin typeface="+mj-lt"/>
                <a:cs typeface="Arial"/>
              </a:rPr>
              <a:t> to Bob.</a:t>
            </a:r>
          </a:p>
          <a:p>
            <a:r>
              <a:rPr lang="en-US" dirty="0">
                <a:latin typeface="+mj-lt"/>
                <a:cs typeface="Arial"/>
              </a:rPr>
              <a:t>3. Darth intercepts </a:t>
            </a:r>
            <a:r>
              <a:rPr lang="en-US" dirty="0">
                <a:cs typeface="Arial"/>
              </a:rPr>
              <a:t>Y</a:t>
            </a:r>
            <a:r>
              <a:rPr lang="en-US" baseline="-25000" dirty="0">
                <a:cs typeface="Arial"/>
              </a:rPr>
              <a:t>A</a:t>
            </a:r>
            <a:r>
              <a:rPr lang="en-US" dirty="0" smtClean="0">
                <a:latin typeface="+mj-lt"/>
                <a:cs typeface="Arial"/>
              </a:rPr>
              <a:t> </a:t>
            </a:r>
            <a:r>
              <a:rPr lang="en-US" dirty="0">
                <a:latin typeface="+mj-lt"/>
                <a:cs typeface="Arial"/>
              </a:rPr>
              <a:t>and transmits </a:t>
            </a:r>
            <a:r>
              <a:rPr lang="en-US" dirty="0" smtClean="0">
                <a:cs typeface="Arial"/>
              </a:rPr>
              <a:t>Y</a:t>
            </a:r>
            <a:r>
              <a:rPr lang="en-US" baseline="-25000" dirty="0" smtClean="0">
                <a:cs typeface="Arial"/>
              </a:rPr>
              <a:t>D1</a:t>
            </a:r>
            <a:r>
              <a:rPr lang="en-US" dirty="0" smtClean="0">
                <a:latin typeface="+mj-lt"/>
                <a:cs typeface="Arial"/>
              </a:rPr>
              <a:t> </a:t>
            </a:r>
            <a:r>
              <a:rPr lang="en-US" dirty="0">
                <a:latin typeface="+mj-lt"/>
                <a:cs typeface="Arial"/>
              </a:rPr>
              <a:t>to Bob. Darth also </a:t>
            </a:r>
            <a:r>
              <a:rPr lang="en-US" dirty="0" smtClean="0">
                <a:latin typeface="+mj-lt"/>
                <a:cs typeface="Arial"/>
              </a:rPr>
              <a:t>calculates                     K</a:t>
            </a:r>
            <a:r>
              <a:rPr lang="en-US" baseline="-25000" dirty="0" smtClean="0">
                <a:latin typeface="+mj-lt"/>
                <a:cs typeface="Arial"/>
              </a:rPr>
              <a:t>2</a:t>
            </a:r>
            <a:r>
              <a:rPr lang="en-US" dirty="0" smtClean="0">
                <a:latin typeface="+mj-lt"/>
                <a:cs typeface="Arial"/>
              </a:rPr>
              <a:t> </a:t>
            </a:r>
            <a:r>
              <a:rPr lang="en-US" dirty="0">
                <a:latin typeface="+mj-lt"/>
                <a:cs typeface="Arial"/>
              </a:rPr>
              <a:t>= (Y</a:t>
            </a:r>
            <a:r>
              <a:rPr lang="en-US" baseline="-25000" dirty="0">
                <a:latin typeface="+mj-lt"/>
                <a:cs typeface="Arial"/>
              </a:rPr>
              <a:t>A</a:t>
            </a:r>
            <a:r>
              <a:rPr lang="en-US" dirty="0">
                <a:latin typeface="+mj-lt"/>
                <a:cs typeface="Arial"/>
              </a:rPr>
              <a:t>)X</a:t>
            </a:r>
            <a:r>
              <a:rPr lang="en-US" baseline="-25000" dirty="0">
                <a:latin typeface="+mj-lt"/>
                <a:cs typeface="Arial"/>
              </a:rPr>
              <a:t>D2</a:t>
            </a:r>
            <a:r>
              <a:rPr lang="en-US" dirty="0">
                <a:latin typeface="+mj-lt"/>
                <a:cs typeface="Arial"/>
              </a:rPr>
              <a:t> mod q.</a:t>
            </a:r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4. Bob receives Y</a:t>
            </a:r>
            <a:r>
              <a:rPr lang="en-US" baseline="-25000" dirty="0">
                <a:latin typeface="+mj-lt"/>
                <a:cs typeface="Arial"/>
              </a:rPr>
              <a:t>D1</a:t>
            </a:r>
            <a:r>
              <a:rPr lang="en-US" dirty="0">
                <a:latin typeface="+mj-lt"/>
                <a:cs typeface="Arial"/>
              </a:rPr>
              <a:t> and calculates K</a:t>
            </a:r>
            <a:r>
              <a:rPr lang="en-US" baseline="-25000" dirty="0">
                <a:latin typeface="+mj-lt"/>
                <a:cs typeface="Arial"/>
              </a:rPr>
              <a:t>1</a:t>
            </a:r>
            <a:r>
              <a:rPr lang="en-US" dirty="0">
                <a:latin typeface="+mj-lt"/>
                <a:cs typeface="Arial"/>
              </a:rPr>
              <a:t> = (Y</a:t>
            </a:r>
            <a:r>
              <a:rPr lang="en-US" baseline="-25000" dirty="0">
                <a:latin typeface="+mj-lt"/>
                <a:cs typeface="Arial"/>
              </a:rPr>
              <a:t>D1</a:t>
            </a:r>
            <a:r>
              <a:rPr lang="en-US" dirty="0">
                <a:latin typeface="+mj-lt"/>
                <a:cs typeface="Arial"/>
              </a:rPr>
              <a:t>)X</a:t>
            </a:r>
            <a:r>
              <a:rPr lang="en-US" baseline="-25000" dirty="0">
                <a:latin typeface="+mj-lt"/>
                <a:cs typeface="Arial"/>
              </a:rPr>
              <a:t>B</a:t>
            </a:r>
            <a:r>
              <a:rPr lang="en-US" dirty="0">
                <a:latin typeface="+mj-lt"/>
                <a:cs typeface="Arial"/>
              </a:rPr>
              <a:t> mod q.</a:t>
            </a:r>
          </a:p>
          <a:p>
            <a:r>
              <a:rPr lang="en-US" dirty="0">
                <a:latin typeface="+mj-lt"/>
                <a:cs typeface="Arial"/>
              </a:rPr>
              <a:t>5. Bob transmits Y</a:t>
            </a:r>
            <a:r>
              <a:rPr lang="en-US" baseline="-25000" dirty="0">
                <a:latin typeface="+mj-lt"/>
                <a:cs typeface="Arial"/>
              </a:rPr>
              <a:t>B</a:t>
            </a:r>
            <a:r>
              <a:rPr lang="en-US" dirty="0">
                <a:latin typeface="+mj-lt"/>
                <a:cs typeface="Arial"/>
              </a:rPr>
              <a:t> to Alice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  <a:p>
            <a:r>
              <a:rPr lang="en-US" dirty="0">
                <a:latin typeface="+mj-lt"/>
              </a:rPr>
              <a:t>6. Darth intercepts Y</a:t>
            </a:r>
            <a:r>
              <a:rPr lang="en-US" baseline="-25000" dirty="0">
                <a:latin typeface="+mj-lt"/>
              </a:rPr>
              <a:t>B</a:t>
            </a:r>
            <a:r>
              <a:rPr lang="en-US" dirty="0">
                <a:latin typeface="+mj-lt"/>
              </a:rPr>
              <a:t> and transmits Y</a:t>
            </a:r>
            <a:r>
              <a:rPr lang="en-US" baseline="-25000" dirty="0">
                <a:latin typeface="+mj-lt"/>
              </a:rPr>
              <a:t>D2</a:t>
            </a:r>
            <a:r>
              <a:rPr lang="en-US" dirty="0">
                <a:latin typeface="+mj-lt"/>
              </a:rPr>
              <a:t> to Alice. Darth </a:t>
            </a:r>
            <a:r>
              <a:rPr lang="en-US" dirty="0" smtClean="0">
                <a:latin typeface="+mj-lt"/>
              </a:rPr>
              <a:t>calculates K</a:t>
            </a:r>
            <a:r>
              <a:rPr lang="en-US" baseline="-25000" dirty="0" smtClean="0">
                <a:latin typeface="+mj-lt"/>
              </a:rPr>
              <a:t>1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= (Y</a:t>
            </a:r>
            <a:r>
              <a:rPr lang="en-US" baseline="-25000" dirty="0">
                <a:latin typeface="+mj-lt"/>
              </a:rPr>
              <a:t>B</a:t>
            </a:r>
            <a:r>
              <a:rPr lang="en-US" dirty="0">
                <a:latin typeface="+mj-lt"/>
              </a:rPr>
              <a:t>)X</a:t>
            </a:r>
            <a:r>
              <a:rPr lang="en-US" baseline="-25000" dirty="0">
                <a:latin typeface="+mj-lt"/>
              </a:rPr>
              <a:t>D1</a:t>
            </a:r>
            <a:r>
              <a:rPr lang="en-US" dirty="0">
                <a:latin typeface="+mj-lt"/>
              </a:rPr>
              <a:t> mod q.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7. Alice receives Y</a:t>
            </a:r>
            <a:r>
              <a:rPr lang="en-US" baseline="-25000" dirty="0">
                <a:latin typeface="+mj-lt"/>
                <a:cs typeface="Arial"/>
              </a:rPr>
              <a:t>D2</a:t>
            </a:r>
            <a:r>
              <a:rPr lang="en-US" dirty="0">
                <a:latin typeface="+mj-lt"/>
                <a:cs typeface="Arial"/>
              </a:rPr>
              <a:t> and calculates K</a:t>
            </a:r>
            <a:r>
              <a:rPr lang="en-US" baseline="-25000" dirty="0">
                <a:latin typeface="+mj-lt"/>
                <a:cs typeface="Arial"/>
              </a:rPr>
              <a:t>2</a:t>
            </a:r>
            <a:r>
              <a:rPr lang="en-US" dirty="0">
                <a:latin typeface="+mj-lt"/>
                <a:cs typeface="Arial"/>
              </a:rPr>
              <a:t> = (Y</a:t>
            </a:r>
            <a:r>
              <a:rPr lang="en-US" baseline="-25000" dirty="0">
                <a:latin typeface="+mj-lt"/>
                <a:cs typeface="Arial"/>
              </a:rPr>
              <a:t>D2</a:t>
            </a:r>
            <a:r>
              <a:rPr lang="en-US" dirty="0">
                <a:latin typeface="+mj-lt"/>
                <a:cs typeface="Arial"/>
              </a:rPr>
              <a:t>)X</a:t>
            </a:r>
            <a:r>
              <a:rPr lang="en-US" baseline="-25000" dirty="0">
                <a:latin typeface="+mj-lt"/>
                <a:cs typeface="Arial"/>
              </a:rPr>
              <a:t>A</a:t>
            </a:r>
            <a:r>
              <a:rPr lang="en-US" dirty="0">
                <a:latin typeface="+mj-lt"/>
                <a:cs typeface="Arial"/>
              </a:rPr>
              <a:t> mod q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At this point, Bob and Alice think that they share a secret key, but </a:t>
            </a:r>
            <a:r>
              <a:rPr lang="en-US" dirty="0" smtClean="0">
                <a:latin typeface="+mj-lt"/>
                <a:cs typeface="Arial"/>
              </a:rPr>
              <a:t>instead Bob </a:t>
            </a:r>
            <a:r>
              <a:rPr lang="en-US" dirty="0">
                <a:latin typeface="+mj-lt"/>
                <a:cs typeface="Arial"/>
              </a:rPr>
              <a:t>and Darth share secret key K1 and Alice and Darth share secret key K2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  <a:p>
            <a:r>
              <a:rPr lang="en-US" dirty="0" smtClean="0">
                <a:latin typeface="+mj-lt"/>
                <a:cs typeface="Arial"/>
              </a:rPr>
              <a:t>All future </a:t>
            </a:r>
            <a:r>
              <a:rPr lang="en-US" dirty="0">
                <a:latin typeface="+mj-lt"/>
                <a:cs typeface="Arial"/>
              </a:rPr>
              <a:t>communication </a:t>
            </a:r>
            <a:r>
              <a:rPr lang="en-US" dirty="0" smtClean="0">
                <a:latin typeface="+mj-lt"/>
                <a:cs typeface="Arial"/>
              </a:rPr>
              <a:t>bet. </a:t>
            </a:r>
            <a:r>
              <a:rPr lang="en-US" dirty="0">
                <a:latin typeface="+mj-lt"/>
                <a:cs typeface="Arial"/>
              </a:rPr>
              <a:t>Bob and Alice </a:t>
            </a:r>
            <a:r>
              <a:rPr lang="en-US" dirty="0" smtClean="0">
                <a:latin typeface="+mj-lt"/>
                <a:cs typeface="Arial"/>
              </a:rPr>
              <a:t>works in following </a:t>
            </a:r>
            <a:r>
              <a:rPr lang="en-US" dirty="0">
                <a:latin typeface="+mj-lt"/>
                <a:cs typeface="Arial"/>
              </a:rPr>
              <a:t>way.</a:t>
            </a:r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1. Alice sends an encrypted message M: E(K2, M).</a:t>
            </a:r>
          </a:p>
          <a:p>
            <a:r>
              <a:rPr lang="en-US" dirty="0">
                <a:latin typeface="+mj-lt"/>
                <a:cs typeface="Arial"/>
              </a:rPr>
              <a:t>2. Darth intercepts the encrypted message and decrypts it to recover M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  <a:p>
            <a:r>
              <a:rPr lang="en-US" dirty="0">
                <a:cs typeface="Arial"/>
              </a:rPr>
              <a:t>3. Darth sends Bob E(K1, M) or E(K1, M′), where M′ is any message.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2498" y="1155523"/>
            <a:ext cx="3787352" cy="49802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Objectives of the Topic 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dirty="0">
                <a:latin typeface="+mj-lt"/>
                <a:cs typeface="Arial"/>
              </a:rPr>
              <a:t>After completing this topic, </a:t>
            </a:r>
            <a:r>
              <a:rPr lang="en-US" dirty="0" smtClean="0">
                <a:latin typeface="+mj-lt"/>
                <a:cs typeface="Arial"/>
              </a:rPr>
              <a:t>a student </a:t>
            </a:r>
            <a:r>
              <a:rPr lang="en-US" dirty="0">
                <a:latin typeface="+mj-lt"/>
                <a:cs typeface="Arial"/>
              </a:rPr>
              <a:t>will be able </a:t>
            </a:r>
            <a:r>
              <a:rPr lang="en-US" dirty="0" smtClean="0">
                <a:latin typeface="+mj-lt"/>
                <a:cs typeface="Arial"/>
              </a:rPr>
              <a:t>to</a:t>
            </a:r>
            <a:endParaRPr lang="en-US" sz="2400" dirty="0" smtClean="0">
              <a:latin typeface="+mj-lt"/>
              <a:cs typeface="Arial"/>
            </a:endParaRPr>
          </a:p>
          <a:p>
            <a:pPr lvl="1"/>
            <a:r>
              <a:rPr lang="en-US" sz="2800" dirty="0">
                <a:cs typeface="Arial" pitchFamily="34" charset="0"/>
              </a:rPr>
              <a:t>d</a:t>
            </a:r>
            <a:r>
              <a:rPr lang="en-US" sz="2800" dirty="0" smtClean="0">
                <a:cs typeface="Arial" pitchFamily="34" charset="0"/>
              </a:rPr>
              <a:t>escribe Man-in-the-Middle Attack while performing key exchange.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  <a:cs typeface="Arial"/>
              </a:rPr>
              <a:t>In the first </a:t>
            </a:r>
            <a:r>
              <a:rPr lang="en-US" dirty="0">
                <a:latin typeface="+mj-lt"/>
                <a:cs typeface="Arial"/>
              </a:rPr>
              <a:t>case, Darth simply wants to eavesdrop on the communication </a:t>
            </a:r>
            <a:r>
              <a:rPr lang="en-US" dirty="0" smtClean="0">
                <a:latin typeface="+mj-lt"/>
                <a:cs typeface="Arial"/>
              </a:rPr>
              <a:t>without altering it</a:t>
            </a:r>
            <a:r>
              <a:rPr lang="en-US" dirty="0">
                <a:latin typeface="+mj-lt"/>
                <a:cs typeface="Arial"/>
              </a:rPr>
              <a:t>. In the second case, Darth wants to modify the message going to Bob.</a:t>
            </a:r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21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1150938"/>
            <a:ext cx="6486525" cy="497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69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The key exchange protocol is vulnerable to such an attack because it </a:t>
            </a:r>
            <a:r>
              <a:rPr lang="en-US" dirty="0" smtClean="0">
                <a:latin typeface="+mj-lt"/>
                <a:cs typeface="Arial"/>
              </a:rPr>
              <a:t>does not </a:t>
            </a:r>
            <a:r>
              <a:rPr lang="en-US" dirty="0">
                <a:latin typeface="+mj-lt"/>
                <a:cs typeface="Arial"/>
              </a:rPr>
              <a:t>authenticate the participants.</a:t>
            </a:r>
            <a:endParaRPr lang="en-US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36067" y="3891750"/>
            <a:ext cx="675861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End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8639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Figures </a:t>
            </a:r>
            <a:r>
              <a:rPr lang="en-US" sz="3200" b="1" dirty="0">
                <a:solidFill>
                  <a:srgbClr val="5B0505"/>
                </a:solidFill>
                <a:latin typeface="+mj-lt"/>
                <a:cs typeface="Arial"/>
              </a:rPr>
              <a:t>and material in this topic have </a:t>
            </a:r>
            <a:r>
              <a:rPr lang="en-US" sz="3200" b="1" dirty="0" smtClean="0">
                <a:solidFill>
                  <a:srgbClr val="5B0505"/>
                </a:solidFill>
                <a:latin typeface="+mj-lt"/>
                <a:cs typeface="Arial"/>
              </a:rPr>
              <a:t>been adapted from</a:t>
            </a:r>
            <a:endParaRPr lang="en-US" sz="3200" b="1" dirty="0">
              <a:solidFill>
                <a:srgbClr val="5B0505"/>
              </a:solidFill>
              <a:latin typeface="+mj-lt"/>
              <a:cs typeface="Arial"/>
            </a:endParaRPr>
          </a:p>
          <a:p>
            <a:r>
              <a:rPr lang="en-US" i="1" dirty="0" smtClean="0">
                <a:latin typeface="+mj-lt"/>
                <a:cs typeface="Arial"/>
              </a:rPr>
              <a:t>“Network </a:t>
            </a:r>
            <a:r>
              <a:rPr lang="en-US" i="1" dirty="0">
                <a:latin typeface="+mj-lt"/>
                <a:cs typeface="Arial"/>
              </a:rPr>
              <a:t>Security </a:t>
            </a:r>
            <a:r>
              <a:rPr lang="en-US" i="1" dirty="0" smtClean="0">
                <a:latin typeface="+mj-lt"/>
                <a:cs typeface="Arial"/>
              </a:rPr>
              <a:t>Essentials : Applications and Standards</a:t>
            </a:r>
            <a:r>
              <a:rPr lang="en-US" i="1" dirty="0">
                <a:latin typeface="+mj-lt"/>
                <a:cs typeface="Arial"/>
              </a:rPr>
              <a:t>”</a:t>
            </a:r>
            <a:r>
              <a:rPr lang="en-US" dirty="0" smtClean="0">
                <a:latin typeface="+mj-lt"/>
                <a:cs typeface="Arial"/>
              </a:rPr>
              <a:t>, 2014, by </a:t>
            </a:r>
            <a:r>
              <a:rPr lang="en-US" dirty="0" smtClean="0">
                <a:cs typeface="Arial"/>
              </a:rPr>
              <a:t>William </a:t>
            </a:r>
            <a:r>
              <a:rPr lang="en-US" dirty="0">
                <a:cs typeface="Arial"/>
              </a:rPr>
              <a:t>Stallings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  <a:p>
            <a:endParaRPr lang="en-US" dirty="0">
              <a:cs typeface="Arial"/>
            </a:endParaRPr>
          </a:p>
          <a:p>
            <a:endParaRPr lang="en-US" sz="2800" dirty="0" smtClean="0">
              <a:cs typeface="Arial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cs typeface="Arial"/>
              </a:rPr>
              <a:t>Key Exchange Protocol: An Example</a:t>
            </a:r>
            <a:endParaRPr lang="en-US" sz="3200" b="1" dirty="0" smtClean="0">
              <a:latin typeface="+mj-lt"/>
              <a:cs typeface="Arial"/>
            </a:endParaRPr>
          </a:p>
          <a:p>
            <a:r>
              <a:rPr lang="en-US" dirty="0" smtClean="0">
                <a:latin typeface="+mj-lt"/>
                <a:cs typeface="Arial"/>
              </a:rPr>
              <a:t>Suppose </a:t>
            </a:r>
            <a:r>
              <a:rPr lang="en-US" dirty="0">
                <a:latin typeface="+mj-lt"/>
                <a:cs typeface="Arial"/>
              </a:rPr>
              <a:t>that user A wishes to set up a </a:t>
            </a:r>
            <a:r>
              <a:rPr lang="en-US" dirty="0" smtClean="0">
                <a:latin typeface="+mj-lt"/>
                <a:cs typeface="Arial"/>
              </a:rPr>
              <a:t>connection with </a:t>
            </a:r>
            <a:r>
              <a:rPr lang="en-US" dirty="0">
                <a:latin typeface="+mj-lt"/>
                <a:cs typeface="Arial"/>
              </a:rPr>
              <a:t>user B and use a secret key to encrypt messages on that connection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  <a:cs typeface="Arial"/>
              </a:rPr>
              <a:t>User </a:t>
            </a:r>
            <a:r>
              <a:rPr lang="en-US" dirty="0">
                <a:latin typeface="+mj-lt"/>
                <a:cs typeface="Arial"/>
              </a:rPr>
              <a:t>A </a:t>
            </a:r>
            <a:r>
              <a:rPr lang="en-US" dirty="0" smtClean="0">
                <a:latin typeface="+mj-lt"/>
                <a:cs typeface="Arial"/>
              </a:rPr>
              <a:t>can generate </a:t>
            </a:r>
            <a:r>
              <a:rPr lang="en-US" dirty="0">
                <a:latin typeface="+mj-lt"/>
                <a:cs typeface="Arial"/>
              </a:rPr>
              <a:t>a one-time private key X</a:t>
            </a:r>
            <a:r>
              <a:rPr lang="en-US" baseline="-25000" dirty="0">
                <a:latin typeface="+mj-lt"/>
                <a:cs typeface="Arial"/>
              </a:rPr>
              <a:t>A</a:t>
            </a:r>
            <a:r>
              <a:rPr lang="en-US" dirty="0">
                <a:latin typeface="+mj-lt"/>
                <a:cs typeface="Arial"/>
              </a:rPr>
              <a:t>, calculate </a:t>
            </a:r>
            <a:r>
              <a:rPr lang="en-US" dirty="0" smtClean="0">
                <a:latin typeface="+mj-lt"/>
                <a:cs typeface="Arial"/>
              </a:rPr>
              <a:t>public value Y</a:t>
            </a:r>
            <a:r>
              <a:rPr lang="en-US" baseline="-25000" dirty="0" smtClean="0">
                <a:latin typeface="+mj-lt"/>
                <a:cs typeface="Arial"/>
              </a:rPr>
              <a:t>A</a:t>
            </a:r>
            <a:r>
              <a:rPr lang="en-US" dirty="0">
                <a:latin typeface="+mj-lt"/>
                <a:cs typeface="Arial"/>
              </a:rPr>
              <a:t>, and send that to user B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  <a:p>
            <a:r>
              <a:rPr lang="en-US" dirty="0" smtClean="0">
                <a:latin typeface="+mj-lt"/>
                <a:cs typeface="Arial"/>
              </a:rPr>
              <a:t>User B responds </a:t>
            </a:r>
            <a:r>
              <a:rPr lang="en-US" dirty="0">
                <a:latin typeface="+mj-lt"/>
                <a:cs typeface="Arial"/>
              </a:rPr>
              <a:t>by generating a private value X</a:t>
            </a:r>
            <a:r>
              <a:rPr lang="en-US" baseline="-25000" dirty="0">
                <a:latin typeface="+mj-lt"/>
                <a:cs typeface="Arial"/>
              </a:rPr>
              <a:t>B</a:t>
            </a:r>
            <a:r>
              <a:rPr lang="en-US" dirty="0">
                <a:latin typeface="+mj-lt"/>
                <a:cs typeface="Arial"/>
              </a:rPr>
              <a:t>, calculating Y</a:t>
            </a:r>
            <a:r>
              <a:rPr lang="en-US" baseline="-25000" dirty="0">
                <a:latin typeface="+mj-lt"/>
                <a:cs typeface="Arial"/>
              </a:rPr>
              <a:t>B</a:t>
            </a:r>
            <a:r>
              <a:rPr lang="en-US" dirty="0">
                <a:latin typeface="+mj-lt"/>
                <a:cs typeface="Arial"/>
              </a:rPr>
              <a:t>, and sending Y</a:t>
            </a:r>
            <a:r>
              <a:rPr lang="en-US" baseline="-25000" dirty="0">
                <a:latin typeface="+mj-lt"/>
                <a:cs typeface="Arial"/>
              </a:rPr>
              <a:t>B</a:t>
            </a:r>
            <a:r>
              <a:rPr lang="en-US" dirty="0">
                <a:latin typeface="+mj-lt"/>
                <a:cs typeface="Arial"/>
              </a:rPr>
              <a:t> to user A.</a:t>
            </a:r>
            <a:endParaRPr lang="en-US" dirty="0" smtClean="0">
              <a:latin typeface="+mj-lt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Both users can now calculate the key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  <a:p>
            <a:r>
              <a:rPr lang="en-US" dirty="0">
                <a:cs typeface="Arial"/>
              </a:rPr>
              <a:t>The necessary public values q and α would need to be known ahead of time</a:t>
            </a:r>
            <a:r>
              <a:rPr lang="en-US" dirty="0" smtClean="0">
                <a:cs typeface="Arial"/>
              </a:rPr>
              <a:t>.</a:t>
            </a:r>
          </a:p>
          <a:p>
            <a:endParaRPr lang="en-US" dirty="0" smtClean="0">
              <a:latin typeface="+mj-lt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70" y="1509260"/>
            <a:ext cx="7605487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14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5B0505"/>
                </a:solidFill>
                <a:cs typeface="Arial"/>
              </a:rPr>
              <a:t>Key Exchange Protocol: Another Example</a:t>
            </a:r>
            <a:endParaRPr lang="en-US" sz="3200" b="1" dirty="0" smtClean="0">
              <a:latin typeface="+mj-lt"/>
              <a:cs typeface="Arial"/>
            </a:endParaRPr>
          </a:p>
          <a:p>
            <a:r>
              <a:rPr lang="en-US" dirty="0" smtClean="0">
                <a:latin typeface="+mj-lt"/>
                <a:cs typeface="Arial"/>
              </a:rPr>
              <a:t>Suppose </a:t>
            </a:r>
            <a:r>
              <a:rPr lang="en-US" dirty="0">
                <a:latin typeface="+mj-lt"/>
                <a:cs typeface="Arial"/>
              </a:rPr>
              <a:t>that </a:t>
            </a:r>
            <a:r>
              <a:rPr lang="en-US" dirty="0" smtClean="0">
                <a:latin typeface="+mj-lt"/>
                <a:cs typeface="Arial"/>
              </a:rPr>
              <a:t>a group </a:t>
            </a:r>
            <a:r>
              <a:rPr lang="en-US" dirty="0">
                <a:latin typeface="+mj-lt"/>
                <a:cs typeface="Arial"/>
              </a:rPr>
              <a:t>of users (e.g., all users on a LAN) each generate a long-lasting private </a:t>
            </a:r>
            <a:r>
              <a:rPr lang="en-US" dirty="0" smtClean="0">
                <a:latin typeface="+mj-lt"/>
                <a:cs typeface="Arial"/>
              </a:rPr>
              <a:t>value X</a:t>
            </a:r>
            <a:r>
              <a:rPr lang="en-US" baseline="-25000" dirty="0" smtClean="0">
                <a:latin typeface="+mj-lt"/>
                <a:cs typeface="Arial"/>
              </a:rPr>
              <a:t>i</a:t>
            </a:r>
            <a:r>
              <a:rPr lang="en-US" dirty="0" smtClean="0">
                <a:latin typeface="+mj-lt"/>
                <a:cs typeface="Arial"/>
              </a:rPr>
              <a:t> </a:t>
            </a:r>
            <a:r>
              <a:rPr lang="en-US" dirty="0">
                <a:latin typeface="+mj-lt"/>
                <a:cs typeface="Arial"/>
              </a:rPr>
              <a:t>(for user </a:t>
            </a:r>
            <a:r>
              <a:rPr lang="en-US" dirty="0" err="1">
                <a:latin typeface="+mj-lt"/>
                <a:cs typeface="Arial"/>
              </a:rPr>
              <a:t>i</a:t>
            </a:r>
            <a:r>
              <a:rPr lang="en-US" dirty="0">
                <a:latin typeface="+mj-lt"/>
                <a:cs typeface="Arial"/>
              </a:rPr>
              <a:t>) and calculate a public value Y</a:t>
            </a:r>
            <a:r>
              <a:rPr lang="en-US" baseline="-25000" dirty="0">
                <a:latin typeface="+mj-lt"/>
                <a:cs typeface="Arial"/>
              </a:rPr>
              <a:t>i</a:t>
            </a:r>
            <a:r>
              <a:rPr lang="en-US" dirty="0">
                <a:latin typeface="+mj-lt"/>
                <a:cs typeface="Arial"/>
              </a:rPr>
              <a:t>.</a:t>
            </a:r>
            <a:endParaRPr lang="en-US" dirty="0" smtClean="0">
              <a:latin typeface="+mj-lt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6774" y="1142271"/>
            <a:ext cx="3787352" cy="5011785"/>
          </a:xfrm>
        </p:spPr>
        <p:txBody>
          <a:bodyPr>
            <a:noAutofit/>
          </a:bodyPr>
          <a:lstStyle/>
          <a:p>
            <a:r>
              <a:rPr lang="en-US" dirty="0">
                <a:latin typeface="+mj-lt"/>
                <a:cs typeface="Arial"/>
              </a:rPr>
              <a:t>These public values, together </a:t>
            </a:r>
            <a:r>
              <a:rPr lang="en-US" dirty="0" smtClean="0">
                <a:latin typeface="+mj-lt"/>
                <a:cs typeface="Arial"/>
              </a:rPr>
              <a:t>with global </a:t>
            </a:r>
            <a:r>
              <a:rPr lang="en-US" dirty="0">
                <a:latin typeface="+mj-lt"/>
                <a:cs typeface="Arial"/>
              </a:rPr>
              <a:t>public values for q and </a:t>
            </a:r>
            <a:r>
              <a:rPr lang="el-GR" dirty="0"/>
              <a:t>α</a:t>
            </a:r>
            <a:r>
              <a:rPr lang="en-US" dirty="0" smtClean="0">
                <a:latin typeface="+mj-lt"/>
                <a:cs typeface="Arial"/>
              </a:rPr>
              <a:t>, </a:t>
            </a:r>
            <a:r>
              <a:rPr lang="en-US" dirty="0">
                <a:latin typeface="+mj-lt"/>
                <a:cs typeface="Arial"/>
              </a:rPr>
              <a:t>are stored in some central directory</a:t>
            </a:r>
            <a:r>
              <a:rPr lang="en-US" dirty="0" smtClean="0">
                <a:latin typeface="+mj-lt"/>
                <a:cs typeface="Arial"/>
              </a:rPr>
              <a:t>.</a:t>
            </a:r>
          </a:p>
          <a:p>
            <a:endParaRPr lang="en-US" dirty="0" smtClean="0">
              <a:latin typeface="+mj-lt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3198"/>
            <a:ext cx="8229600" cy="89923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Arial"/>
                <a:cs typeface="Arial"/>
              </a:rPr>
              <a:t>Key Exchange, Man-in-the-Middle Attack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07172-BAF6-F344-A163-E77E2B7834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10132</TotalTime>
  <Words>683</Words>
  <Application>Microsoft Office PowerPoint</Application>
  <PresentationFormat>On-screen Show (4:3)</PresentationFormat>
  <Paragraphs>82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  <vt:lpstr>Key Exchange, Man-in-the-Middle Attack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Seemi</dc:creator>
  <cp:lastModifiedBy>kashif</cp:lastModifiedBy>
  <cp:revision>4358</cp:revision>
  <cp:lastPrinted>2015-04-15T04:00:00Z</cp:lastPrinted>
  <dcterms:created xsi:type="dcterms:W3CDTF">2015-04-10T12:56:27Z</dcterms:created>
  <dcterms:modified xsi:type="dcterms:W3CDTF">2016-05-10T01:08:46Z</dcterms:modified>
</cp:coreProperties>
</file>