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03" r:id="rId2"/>
    <p:sldId id="304" r:id="rId3"/>
    <p:sldId id="338" r:id="rId4"/>
    <p:sldId id="402" r:id="rId5"/>
    <p:sldId id="424" r:id="rId6"/>
    <p:sldId id="428" r:id="rId7"/>
    <p:sldId id="426" r:id="rId8"/>
    <p:sldId id="427" r:id="rId9"/>
    <p:sldId id="429" r:id="rId10"/>
    <p:sldId id="430" r:id="rId11"/>
    <p:sldId id="431" r:id="rId12"/>
    <p:sldId id="433" r:id="rId13"/>
    <p:sldId id="434" r:id="rId14"/>
    <p:sldId id="423" r:id="rId15"/>
    <p:sldId id="436" r:id="rId16"/>
    <p:sldId id="437" r:id="rId17"/>
    <p:sldId id="438" r:id="rId18"/>
    <p:sldId id="440" r:id="rId19"/>
    <p:sldId id="441" r:id="rId20"/>
    <p:sldId id="442" r:id="rId21"/>
    <p:sldId id="439" r:id="rId22"/>
    <p:sldId id="435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4819"/>
    <a:srgbClr val="5B0505"/>
    <a:srgbClr val="050875"/>
    <a:srgbClr val="7C3B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 snapToGrid="0" snapToObjects="1">
      <p:cViewPr varScale="1">
        <p:scale>
          <a:sx n="66" d="100"/>
          <a:sy n="66" d="100"/>
        </p:scale>
        <p:origin x="-1398" y="-96"/>
      </p:cViewPr>
      <p:guideLst>
        <p:guide orient="horz" pos="725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1D6E16-51C0-4345-9068-9A45A114C3D9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C9D963-D9F2-4349-A898-395F51599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5077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A4CFF-7EFB-413D-979F-A35F027C1BED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FE10C6-2278-46DF-8982-0D5CB7448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550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FE10C6-2278-46DF-8982-0D5CB7448A8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49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B5805-4A80-4240-9674-611D0350C9F5}" type="datetime1">
              <a:rPr lang="en-US" smtClean="0"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821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EDDDD-F959-4D1A-9512-A7872E4461BE}" type="datetime1">
              <a:rPr lang="en-US" smtClean="0"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770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B695C-B97A-44F8-BE78-29BECED17B65}" type="datetime1">
              <a:rPr lang="en-US" smtClean="0"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490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9DE9E-7AC5-4F3C-919A-3CD9D1803631}" type="datetime1">
              <a:rPr lang="en-US" smtClean="0"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069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F48DB-0A0E-4B15-B961-008B484F8715}" type="datetime1">
              <a:rPr lang="en-US" smtClean="0"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231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E95D3-3B5F-4F55-819C-98DF50A31C5D}" type="datetime1">
              <a:rPr lang="en-US" smtClean="0"/>
              <a:t>5/10/2016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200"/>
            </a:lvl1pPr>
          </a:lstStyle>
          <a:p>
            <a:fld id="{16F07172-BAF6-F344-A163-E77E2B7834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290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B425A-704D-4D2C-AD9B-16096500C615}" type="datetime1">
              <a:rPr lang="en-US" smtClean="0"/>
              <a:t>5/10/2016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pPr/>
              <a:t>‹#›</a:t>
            </a:fld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683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7B5F-ED59-4B5A-B86E-3AD00F64C54A}" type="datetime1">
              <a:rPr lang="en-US" smtClean="0"/>
              <a:t>5/10/2016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531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2A16-A71D-4A98-A719-C537DB4039CF}" type="datetime1">
              <a:rPr lang="en-US" smtClean="0"/>
              <a:t>5/10/2016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347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7E944-AD44-4BB7-8E45-F55E48751476}" type="datetime1">
              <a:rPr lang="en-US" smtClean="0"/>
              <a:t>5/10/2016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429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74015-1A16-43FA-B156-0F74C7B2BAE0}" type="datetime1">
              <a:rPr lang="en-US" smtClean="0"/>
              <a:t>5/10/2016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650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64ED8-5C82-4F7D-946D-E413EB161506}" type="datetime1">
              <a:rPr lang="en-US" smtClean="0"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07172-BAF6-F344-A163-E77E2B7834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593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443576" y="2949090"/>
            <a:ext cx="3787352" cy="170015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600" b="1" dirty="0" smtClean="0">
                <a:solidFill>
                  <a:srgbClr val="5B0505"/>
                </a:solidFill>
                <a:latin typeface="+mj-lt"/>
                <a:cs typeface="Arial"/>
              </a:rPr>
              <a:t>Network Security</a:t>
            </a:r>
            <a:endParaRPr lang="en-US" sz="3600" dirty="0">
              <a:latin typeface="+mj-lt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83198"/>
            <a:ext cx="8229600" cy="899232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002060"/>
                </a:solidFill>
                <a:latin typeface="Arial"/>
                <a:cs typeface="Arial"/>
              </a:rPr>
              <a:t>Key </a:t>
            </a:r>
            <a:r>
              <a:rPr lang="en-US" sz="3000" b="1" dirty="0" smtClean="0">
                <a:solidFill>
                  <a:srgbClr val="002060"/>
                </a:solidFill>
                <a:latin typeface="Arial"/>
                <a:cs typeface="Arial"/>
              </a:rPr>
              <a:t>Exchange, Man-in-the-Middle Attack</a:t>
            </a:r>
            <a:endParaRPr lang="en-US" sz="30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6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646774" y="1142271"/>
            <a:ext cx="3787352" cy="5011785"/>
          </a:xfrm>
        </p:spPr>
        <p:txBody>
          <a:bodyPr>
            <a:noAutofit/>
          </a:bodyPr>
          <a:lstStyle/>
          <a:p>
            <a:r>
              <a:rPr lang="en-US" dirty="0" smtClean="0"/>
              <a:t>At </a:t>
            </a:r>
            <a:r>
              <a:rPr lang="en-US" dirty="0"/>
              <a:t>any time</a:t>
            </a:r>
            <a:r>
              <a:rPr lang="en-US" dirty="0" smtClean="0"/>
              <a:t>, user </a:t>
            </a:r>
            <a:r>
              <a:rPr lang="en-US" i="1" dirty="0"/>
              <a:t>j </a:t>
            </a:r>
            <a:r>
              <a:rPr lang="en-US" dirty="0"/>
              <a:t>can access user </a:t>
            </a:r>
            <a:r>
              <a:rPr lang="en-US" i="1" dirty="0"/>
              <a:t>i</a:t>
            </a:r>
            <a:r>
              <a:rPr lang="en-US" dirty="0"/>
              <a:t>’s public value, calculate a secret key, and use that to </a:t>
            </a:r>
            <a:r>
              <a:rPr lang="en-US" dirty="0" smtClean="0"/>
              <a:t>send an </a:t>
            </a:r>
            <a:r>
              <a:rPr lang="en-US" dirty="0"/>
              <a:t>encrypted message to user </a:t>
            </a:r>
            <a:r>
              <a:rPr lang="en-US" i="1" dirty="0" err="1" smtClean="0"/>
              <a:t>i</a:t>
            </a:r>
            <a:r>
              <a:rPr lang="en-US" dirty="0" smtClean="0"/>
              <a:t>.</a:t>
            </a:r>
          </a:p>
          <a:p>
            <a:endParaRPr lang="en-US" dirty="0" smtClean="0">
              <a:latin typeface="+mj-lt"/>
              <a:cs typeface="Arial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83198"/>
            <a:ext cx="8229600" cy="899232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002060"/>
                </a:solidFill>
                <a:latin typeface="Arial"/>
                <a:cs typeface="Arial"/>
              </a:rPr>
              <a:t>Key Exchange, Man-in-the-Middle Attack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31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646774" y="1142271"/>
            <a:ext cx="3787352" cy="5011785"/>
          </a:xfrm>
        </p:spPr>
        <p:txBody>
          <a:bodyPr>
            <a:noAutofit/>
          </a:bodyPr>
          <a:lstStyle/>
          <a:p>
            <a:r>
              <a:rPr lang="en-US" dirty="0"/>
              <a:t>If the central directory is trusted, then this </a:t>
            </a:r>
            <a:r>
              <a:rPr lang="en-US" dirty="0" smtClean="0"/>
              <a:t>form of </a:t>
            </a:r>
            <a:r>
              <a:rPr lang="en-US" dirty="0"/>
              <a:t>communication provides both confidentiality and a degree of authentication.</a:t>
            </a:r>
            <a:endParaRPr lang="en-US" dirty="0" smtClean="0">
              <a:latin typeface="+mj-lt"/>
              <a:cs typeface="Arial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83198"/>
            <a:ext cx="8229600" cy="899232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002060"/>
                </a:solidFill>
                <a:latin typeface="Arial"/>
                <a:cs typeface="Arial"/>
              </a:rPr>
              <a:t>Key Exchange, Man-in-the-Middle Attack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82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646774" y="1142271"/>
            <a:ext cx="3787352" cy="5011785"/>
          </a:xfrm>
        </p:spPr>
        <p:txBody>
          <a:bodyPr>
            <a:noAutofit/>
          </a:bodyPr>
          <a:lstStyle/>
          <a:p>
            <a:r>
              <a:rPr lang="en-US" dirty="0"/>
              <a:t>However, the technique does not protect </a:t>
            </a:r>
            <a:r>
              <a:rPr lang="en-US" dirty="0" smtClean="0"/>
              <a:t>against replay </a:t>
            </a:r>
            <a:r>
              <a:rPr lang="en-US" dirty="0"/>
              <a:t>attacks.</a:t>
            </a:r>
            <a:endParaRPr lang="en-US" dirty="0" smtClean="0">
              <a:latin typeface="+mj-lt"/>
              <a:cs typeface="Arial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83198"/>
            <a:ext cx="8229600" cy="899232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002060"/>
                </a:solidFill>
                <a:latin typeface="Arial"/>
                <a:cs typeface="Arial"/>
              </a:rPr>
              <a:t>Key Exchange, Man-in-the-Middle Attack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03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646774" y="1142271"/>
            <a:ext cx="3787352" cy="501178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5B0505"/>
                </a:solidFill>
                <a:cs typeface="Arial"/>
              </a:rPr>
              <a:t>Man-in-the-Middle Attack </a:t>
            </a:r>
            <a:endParaRPr lang="en-US" b="1" dirty="0">
              <a:solidFill>
                <a:srgbClr val="5B0505"/>
              </a:solidFill>
              <a:latin typeface="+mj-lt"/>
              <a:cs typeface="Arial"/>
            </a:endParaRPr>
          </a:p>
          <a:p>
            <a:r>
              <a:rPr lang="en-US" dirty="0">
                <a:latin typeface="+mj-lt"/>
                <a:cs typeface="Arial"/>
              </a:rPr>
              <a:t>Suppose Alice and Bob wish to exchange keys, and Darth is the adversary. </a:t>
            </a:r>
            <a:endParaRPr lang="en-US" dirty="0" smtClean="0">
              <a:latin typeface="+mj-lt"/>
              <a:cs typeface="Arial"/>
            </a:endParaRPr>
          </a:p>
          <a:p>
            <a:r>
              <a:rPr lang="en-US" dirty="0" smtClean="0">
                <a:latin typeface="+mj-lt"/>
                <a:cs typeface="Arial"/>
              </a:rPr>
              <a:t>The </a:t>
            </a:r>
            <a:r>
              <a:rPr lang="en-US" dirty="0" smtClean="0"/>
              <a:t>man-in-the-middle attack </a:t>
            </a:r>
            <a:r>
              <a:rPr lang="en-US" dirty="0" smtClean="0">
                <a:latin typeface="+mj-lt"/>
                <a:cs typeface="Arial"/>
              </a:rPr>
              <a:t>proceeds </a:t>
            </a:r>
            <a:r>
              <a:rPr lang="en-US" dirty="0">
                <a:latin typeface="+mj-lt"/>
                <a:cs typeface="Arial"/>
              </a:rPr>
              <a:t>as follows</a:t>
            </a:r>
            <a:endParaRPr lang="en-US" dirty="0">
              <a:latin typeface="+mj-lt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83198"/>
            <a:ext cx="8229600" cy="899232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002060"/>
                </a:solidFill>
                <a:latin typeface="Arial"/>
                <a:cs typeface="Arial"/>
              </a:rPr>
              <a:t>Key Exchange, Man-in-the-Middle Attack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39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646774" y="1142271"/>
            <a:ext cx="3787352" cy="5011785"/>
          </a:xfrm>
        </p:spPr>
        <p:txBody>
          <a:bodyPr>
            <a:noAutofit/>
          </a:bodyPr>
          <a:lstStyle/>
          <a:p>
            <a:r>
              <a:rPr lang="en-US" dirty="0">
                <a:latin typeface="+mj-lt"/>
                <a:cs typeface="Arial"/>
              </a:rPr>
              <a:t>1. Darth prepares for the attack by generating two random private keys X</a:t>
            </a:r>
            <a:r>
              <a:rPr lang="en-US" baseline="-25000" dirty="0">
                <a:latin typeface="+mj-lt"/>
                <a:cs typeface="Arial"/>
              </a:rPr>
              <a:t>D1</a:t>
            </a:r>
            <a:r>
              <a:rPr lang="en-US" dirty="0">
                <a:latin typeface="+mj-lt"/>
                <a:cs typeface="Arial"/>
              </a:rPr>
              <a:t> </a:t>
            </a:r>
            <a:r>
              <a:rPr lang="en-US" dirty="0" smtClean="0">
                <a:latin typeface="+mj-lt"/>
                <a:cs typeface="Arial"/>
              </a:rPr>
              <a:t>and </a:t>
            </a:r>
            <a:r>
              <a:rPr lang="en-US" dirty="0" smtClean="0">
                <a:cs typeface="Arial"/>
              </a:rPr>
              <a:t>X</a:t>
            </a:r>
            <a:r>
              <a:rPr lang="en-US" baseline="-25000" dirty="0" smtClean="0">
                <a:cs typeface="Arial"/>
              </a:rPr>
              <a:t>D2</a:t>
            </a:r>
            <a:r>
              <a:rPr lang="en-US" dirty="0" smtClean="0">
                <a:latin typeface="+mj-lt"/>
                <a:cs typeface="Arial"/>
              </a:rPr>
              <a:t> </a:t>
            </a:r>
            <a:r>
              <a:rPr lang="en-US" dirty="0">
                <a:latin typeface="+mj-lt"/>
                <a:cs typeface="Arial"/>
              </a:rPr>
              <a:t>and then computing the corresponding public keys </a:t>
            </a:r>
            <a:r>
              <a:rPr lang="en-US" dirty="0" smtClean="0">
                <a:cs typeface="Arial"/>
              </a:rPr>
              <a:t>Y</a:t>
            </a:r>
            <a:r>
              <a:rPr lang="en-US" baseline="-25000" dirty="0" smtClean="0">
                <a:cs typeface="Arial"/>
              </a:rPr>
              <a:t>D1</a:t>
            </a:r>
            <a:r>
              <a:rPr lang="en-US" dirty="0" smtClean="0">
                <a:latin typeface="+mj-lt"/>
                <a:cs typeface="Arial"/>
              </a:rPr>
              <a:t> </a:t>
            </a:r>
            <a:r>
              <a:rPr lang="en-US" dirty="0">
                <a:latin typeface="+mj-lt"/>
                <a:cs typeface="Arial"/>
              </a:rPr>
              <a:t>and </a:t>
            </a:r>
            <a:r>
              <a:rPr lang="en-US" dirty="0" smtClean="0">
                <a:cs typeface="Arial"/>
              </a:rPr>
              <a:t>Y</a:t>
            </a:r>
            <a:r>
              <a:rPr lang="en-US" baseline="-25000" dirty="0" smtClean="0">
                <a:cs typeface="Arial"/>
              </a:rPr>
              <a:t>D2</a:t>
            </a:r>
            <a:r>
              <a:rPr lang="en-US" dirty="0" smtClean="0">
                <a:latin typeface="+mj-lt"/>
                <a:cs typeface="Arial"/>
              </a:rPr>
              <a:t>.</a:t>
            </a:r>
            <a:endParaRPr lang="en-US" dirty="0">
              <a:latin typeface="+mj-lt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83198"/>
            <a:ext cx="8229600" cy="899232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002060"/>
                </a:solidFill>
                <a:latin typeface="Arial"/>
                <a:cs typeface="Arial"/>
              </a:rPr>
              <a:t>Key Exchange, Man-in-the-Middle Attack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0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646774" y="1142271"/>
            <a:ext cx="3787352" cy="5011785"/>
          </a:xfrm>
        </p:spPr>
        <p:txBody>
          <a:bodyPr>
            <a:noAutofit/>
          </a:bodyPr>
          <a:lstStyle/>
          <a:p>
            <a:r>
              <a:rPr lang="en-US" dirty="0">
                <a:latin typeface="+mj-lt"/>
                <a:cs typeface="Arial"/>
              </a:rPr>
              <a:t>2. Alice transmits Y</a:t>
            </a:r>
            <a:r>
              <a:rPr lang="en-US" baseline="-25000" dirty="0">
                <a:latin typeface="+mj-lt"/>
                <a:cs typeface="Arial"/>
              </a:rPr>
              <a:t>A</a:t>
            </a:r>
            <a:r>
              <a:rPr lang="en-US" dirty="0">
                <a:latin typeface="+mj-lt"/>
                <a:cs typeface="Arial"/>
              </a:rPr>
              <a:t> to Bob.</a:t>
            </a:r>
          </a:p>
          <a:p>
            <a:r>
              <a:rPr lang="en-US" dirty="0">
                <a:latin typeface="+mj-lt"/>
                <a:cs typeface="Arial"/>
              </a:rPr>
              <a:t>3. Darth intercepts </a:t>
            </a:r>
            <a:r>
              <a:rPr lang="en-US" dirty="0">
                <a:cs typeface="Arial"/>
              </a:rPr>
              <a:t>Y</a:t>
            </a:r>
            <a:r>
              <a:rPr lang="en-US" baseline="-25000" dirty="0">
                <a:cs typeface="Arial"/>
              </a:rPr>
              <a:t>A</a:t>
            </a:r>
            <a:r>
              <a:rPr lang="en-US" dirty="0" smtClean="0">
                <a:latin typeface="+mj-lt"/>
                <a:cs typeface="Arial"/>
              </a:rPr>
              <a:t> </a:t>
            </a:r>
            <a:r>
              <a:rPr lang="en-US" dirty="0">
                <a:latin typeface="+mj-lt"/>
                <a:cs typeface="Arial"/>
              </a:rPr>
              <a:t>and transmits </a:t>
            </a:r>
            <a:r>
              <a:rPr lang="en-US" dirty="0" smtClean="0">
                <a:cs typeface="Arial"/>
              </a:rPr>
              <a:t>Y</a:t>
            </a:r>
            <a:r>
              <a:rPr lang="en-US" baseline="-25000" dirty="0" smtClean="0">
                <a:cs typeface="Arial"/>
              </a:rPr>
              <a:t>D1</a:t>
            </a:r>
            <a:r>
              <a:rPr lang="en-US" dirty="0" smtClean="0">
                <a:latin typeface="+mj-lt"/>
                <a:cs typeface="Arial"/>
              </a:rPr>
              <a:t> </a:t>
            </a:r>
            <a:r>
              <a:rPr lang="en-US" dirty="0">
                <a:latin typeface="+mj-lt"/>
                <a:cs typeface="Arial"/>
              </a:rPr>
              <a:t>to Bob. Darth also </a:t>
            </a:r>
            <a:r>
              <a:rPr lang="en-US" dirty="0" smtClean="0">
                <a:latin typeface="+mj-lt"/>
                <a:cs typeface="Arial"/>
              </a:rPr>
              <a:t>calculates                     K</a:t>
            </a:r>
            <a:r>
              <a:rPr lang="en-US" baseline="-25000" dirty="0" smtClean="0">
                <a:latin typeface="+mj-lt"/>
                <a:cs typeface="Arial"/>
              </a:rPr>
              <a:t>2</a:t>
            </a:r>
            <a:r>
              <a:rPr lang="en-US" dirty="0" smtClean="0">
                <a:latin typeface="+mj-lt"/>
                <a:cs typeface="Arial"/>
              </a:rPr>
              <a:t> </a:t>
            </a:r>
            <a:r>
              <a:rPr lang="en-US" dirty="0">
                <a:latin typeface="+mj-lt"/>
                <a:cs typeface="Arial"/>
              </a:rPr>
              <a:t>= (Y</a:t>
            </a:r>
            <a:r>
              <a:rPr lang="en-US" baseline="-25000" dirty="0">
                <a:latin typeface="+mj-lt"/>
                <a:cs typeface="Arial"/>
              </a:rPr>
              <a:t>A</a:t>
            </a:r>
            <a:r>
              <a:rPr lang="en-US" dirty="0">
                <a:latin typeface="+mj-lt"/>
                <a:cs typeface="Arial"/>
              </a:rPr>
              <a:t>)X</a:t>
            </a:r>
            <a:r>
              <a:rPr lang="en-US" baseline="-25000" dirty="0">
                <a:latin typeface="+mj-lt"/>
                <a:cs typeface="Arial"/>
              </a:rPr>
              <a:t>D2</a:t>
            </a:r>
            <a:r>
              <a:rPr lang="en-US" dirty="0">
                <a:latin typeface="+mj-lt"/>
                <a:cs typeface="Arial"/>
              </a:rPr>
              <a:t> mod q.</a:t>
            </a:r>
            <a:endParaRPr lang="en-US" dirty="0">
              <a:latin typeface="+mj-lt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83198"/>
            <a:ext cx="8229600" cy="899232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002060"/>
                </a:solidFill>
                <a:latin typeface="Arial"/>
                <a:cs typeface="Arial"/>
              </a:rPr>
              <a:t>Key Exchange, Man-in-the-Middle Attack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814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646774" y="1142271"/>
            <a:ext cx="3787352" cy="5011785"/>
          </a:xfrm>
        </p:spPr>
        <p:txBody>
          <a:bodyPr>
            <a:noAutofit/>
          </a:bodyPr>
          <a:lstStyle/>
          <a:p>
            <a:r>
              <a:rPr lang="en-US" dirty="0">
                <a:latin typeface="+mj-lt"/>
                <a:cs typeface="Arial"/>
              </a:rPr>
              <a:t>4. Bob receives Y</a:t>
            </a:r>
            <a:r>
              <a:rPr lang="en-US" baseline="-25000" dirty="0">
                <a:latin typeface="+mj-lt"/>
                <a:cs typeface="Arial"/>
              </a:rPr>
              <a:t>D1</a:t>
            </a:r>
            <a:r>
              <a:rPr lang="en-US" dirty="0">
                <a:latin typeface="+mj-lt"/>
                <a:cs typeface="Arial"/>
              </a:rPr>
              <a:t> and calculates K</a:t>
            </a:r>
            <a:r>
              <a:rPr lang="en-US" baseline="-25000" dirty="0">
                <a:latin typeface="+mj-lt"/>
                <a:cs typeface="Arial"/>
              </a:rPr>
              <a:t>1</a:t>
            </a:r>
            <a:r>
              <a:rPr lang="en-US" dirty="0">
                <a:latin typeface="+mj-lt"/>
                <a:cs typeface="Arial"/>
              </a:rPr>
              <a:t> = (Y</a:t>
            </a:r>
            <a:r>
              <a:rPr lang="en-US" baseline="-25000" dirty="0">
                <a:latin typeface="+mj-lt"/>
                <a:cs typeface="Arial"/>
              </a:rPr>
              <a:t>D1</a:t>
            </a:r>
            <a:r>
              <a:rPr lang="en-US" dirty="0">
                <a:latin typeface="+mj-lt"/>
                <a:cs typeface="Arial"/>
              </a:rPr>
              <a:t>)X</a:t>
            </a:r>
            <a:r>
              <a:rPr lang="en-US" baseline="-25000" dirty="0">
                <a:latin typeface="+mj-lt"/>
                <a:cs typeface="Arial"/>
              </a:rPr>
              <a:t>B</a:t>
            </a:r>
            <a:r>
              <a:rPr lang="en-US" dirty="0">
                <a:latin typeface="+mj-lt"/>
                <a:cs typeface="Arial"/>
              </a:rPr>
              <a:t> mod q.</a:t>
            </a:r>
          </a:p>
          <a:p>
            <a:r>
              <a:rPr lang="en-US" dirty="0">
                <a:latin typeface="+mj-lt"/>
                <a:cs typeface="Arial"/>
              </a:rPr>
              <a:t>5. Bob transmits Y</a:t>
            </a:r>
            <a:r>
              <a:rPr lang="en-US" baseline="-25000" dirty="0">
                <a:latin typeface="+mj-lt"/>
                <a:cs typeface="Arial"/>
              </a:rPr>
              <a:t>B</a:t>
            </a:r>
            <a:r>
              <a:rPr lang="en-US" dirty="0">
                <a:latin typeface="+mj-lt"/>
                <a:cs typeface="Arial"/>
              </a:rPr>
              <a:t> to Alice</a:t>
            </a:r>
            <a:r>
              <a:rPr lang="en-US" dirty="0" smtClean="0">
                <a:latin typeface="+mj-lt"/>
                <a:cs typeface="Arial"/>
              </a:rPr>
              <a:t>.</a:t>
            </a:r>
          </a:p>
          <a:p>
            <a:r>
              <a:rPr lang="en-US" dirty="0">
                <a:latin typeface="+mj-lt"/>
              </a:rPr>
              <a:t>6. Darth intercepts Y</a:t>
            </a:r>
            <a:r>
              <a:rPr lang="en-US" baseline="-25000" dirty="0">
                <a:latin typeface="+mj-lt"/>
              </a:rPr>
              <a:t>B</a:t>
            </a:r>
            <a:r>
              <a:rPr lang="en-US" dirty="0">
                <a:latin typeface="+mj-lt"/>
              </a:rPr>
              <a:t> and transmits Y</a:t>
            </a:r>
            <a:r>
              <a:rPr lang="en-US" baseline="-25000" dirty="0">
                <a:latin typeface="+mj-lt"/>
              </a:rPr>
              <a:t>D2</a:t>
            </a:r>
            <a:r>
              <a:rPr lang="en-US" dirty="0">
                <a:latin typeface="+mj-lt"/>
              </a:rPr>
              <a:t> to Alice. Darth </a:t>
            </a:r>
            <a:r>
              <a:rPr lang="en-US" dirty="0" smtClean="0">
                <a:latin typeface="+mj-lt"/>
              </a:rPr>
              <a:t>calculates K</a:t>
            </a:r>
            <a:r>
              <a:rPr lang="en-US" baseline="-25000" dirty="0" smtClean="0">
                <a:latin typeface="+mj-lt"/>
              </a:rPr>
              <a:t>1</a:t>
            </a:r>
            <a:r>
              <a:rPr lang="en-US" dirty="0" smtClean="0">
                <a:latin typeface="+mj-lt"/>
              </a:rPr>
              <a:t> </a:t>
            </a:r>
            <a:r>
              <a:rPr lang="en-US" dirty="0">
                <a:latin typeface="+mj-lt"/>
              </a:rPr>
              <a:t>= (Y</a:t>
            </a:r>
            <a:r>
              <a:rPr lang="en-US" baseline="-25000" dirty="0">
                <a:latin typeface="+mj-lt"/>
              </a:rPr>
              <a:t>B</a:t>
            </a:r>
            <a:r>
              <a:rPr lang="en-US" dirty="0">
                <a:latin typeface="+mj-lt"/>
              </a:rPr>
              <a:t>)X</a:t>
            </a:r>
            <a:r>
              <a:rPr lang="en-US" baseline="-25000" dirty="0">
                <a:latin typeface="+mj-lt"/>
              </a:rPr>
              <a:t>D1</a:t>
            </a:r>
            <a:r>
              <a:rPr lang="en-US" dirty="0">
                <a:latin typeface="+mj-lt"/>
              </a:rPr>
              <a:t> mod q.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83198"/>
            <a:ext cx="8229600" cy="899232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002060"/>
                </a:solidFill>
                <a:latin typeface="Arial"/>
                <a:cs typeface="Arial"/>
              </a:rPr>
              <a:t>Key Exchange, Man-in-the-Middle Attack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814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646774" y="1142271"/>
            <a:ext cx="3787352" cy="5011785"/>
          </a:xfrm>
        </p:spPr>
        <p:txBody>
          <a:bodyPr>
            <a:noAutofit/>
          </a:bodyPr>
          <a:lstStyle/>
          <a:p>
            <a:r>
              <a:rPr lang="en-US" dirty="0">
                <a:latin typeface="+mj-lt"/>
                <a:cs typeface="Arial"/>
              </a:rPr>
              <a:t>7. Alice receives Y</a:t>
            </a:r>
            <a:r>
              <a:rPr lang="en-US" baseline="-25000" dirty="0">
                <a:latin typeface="+mj-lt"/>
                <a:cs typeface="Arial"/>
              </a:rPr>
              <a:t>D2</a:t>
            </a:r>
            <a:r>
              <a:rPr lang="en-US" dirty="0">
                <a:latin typeface="+mj-lt"/>
                <a:cs typeface="Arial"/>
              </a:rPr>
              <a:t> and calculates K</a:t>
            </a:r>
            <a:r>
              <a:rPr lang="en-US" baseline="-25000" dirty="0">
                <a:latin typeface="+mj-lt"/>
                <a:cs typeface="Arial"/>
              </a:rPr>
              <a:t>2</a:t>
            </a:r>
            <a:r>
              <a:rPr lang="en-US" dirty="0">
                <a:latin typeface="+mj-lt"/>
                <a:cs typeface="Arial"/>
              </a:rPr>
              <a:t> = (Y</a:t>
            </a:r>
            <a:r>
              <a:rPr lang="en-US" baseline="-25000" dirty="0">
                <a:latin typeface="+mj-lt"/>
                <a:cs typeface="Arial"/>
              </a:rPr>
              <a:t>D2</a:t>
            </a:r>
            <a:r>
              <a:rPr lang="en-US" dirty="0">
                <a:latin typeface="+mj-lt"/>
                <a:cs typeface="Arial"/>
              </a:rPr>
              <a:t>)X</a:t>
            </a:r>
            <a:r>
              <a:rPr lang="en-US" baseline="-25000" dirty="0">
                <a:latin typeface="+mj-lt"/>
                <a:cs typeface="Arial"/>
              </a:rPr>
              <a:t>A</a:t>
            </a:r>
            <a:r>
              <a:rPr lang="en-US" dirty="0">
                <a:latin typeface="+mj-lt"/>
                <a:cs typeface="Arial"/>
              </a:rPr>
              <a:t> mod q</a:t>
            </a:r>
            <a:r>
              <a:rPr lang="en-US" dirty="0" smtClean="0">
                <a:latin typeface="+mj-lt"/>
                <a:cs typeface="Arial"/>
              </a:rPr>
              <a:t>.</a:t>
            </a:r>
          </a:p>
          <a:p>
            <a:endParaRPr lang="en-US" dirty="0">
              <a:latin typeface="+mj-lt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83198"/>
            <a:ext cx="8229600" cy="899232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002060"/>
                </a:solidFill>
                <a:latin typeface="Arial"/>
                <a:cs typeface="Arial"/>
              </a:rPr>
              <a:t>Key Exchange, Man-in-the-Middle Attack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814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646774" y="1142271"/>
            <a:ext cx="3787352" cy="5011785"/>
          </a:xfrm>
        </p:spPr>
        <p:txBody>
          <a:bodyPr>
            <a:noAutofit/>
          </a:bodyPr>
          <a:lstStyle/>
          <a:p>
            <a:r>
              <a:rPr lang="en-US" dirty="0">
                <a:latin typeface="+mj-lt"/>
                <a:cs typeface="Arial"/>
              </a:rPr>
              <a:t>At this point, Bob and Alice think that they share a secret key, but </a:t>
            </a:r>
            <a:r>
              <a:rPr lang="en-US" dirty="0" smtClean="0">
                <a:latin typeface="+mj-lt"/>
                <a:cs typeface="Arial"/>
              </a:rPr>
              <a:t>instead Bob </a:t>
            </a:r>
            <a:r>
              <a:rPr lang="en-US" dirty="0">
                <a:latin typeface="+mj-lt"/>
                <a:cs typeface="Arial"/>
              </a:rPr>
              <a:t>and Darth share secret key K1 and Alice and Darth share secret key K2</a:t>
            </a:r>
            <a:r>
              <a:rPr lang="en-US" dirty="0" smtClean="0">
                <a:latin typeface="+mj-lt"/>
                <a:cs typeface="Arial"/>
              </a:rPr>
              <a:t>.</a:t>
            </a:r>
          </a:p>
          <a:p>
            <a:r>
              <a:rPr lang="en-US" dirty="0" smtClean="0">
                <a:latin typeface="+mj-lt"/>
                <a:cs typeface="Arial"/>
              </a:rPr>
              <a:t>All future </a:t>
            </a:r>
            <a:r>
              <a:rPr lang="en-US" dirty="0">
                <a:latin typeface="+mj-lt"/>
                <a:cs typeface="Arial"/>
              </a:rPr>
              <a:t>communication </a:t>
            </a:r>
            <a:r>
              <a:rPr lang="en-US" dirty="0" smtClean="0">
                <a:latin typeface="+mj-lt"/>
                <a:cs typeface="Arial"/>
              </a:rPr>
              <a:t>bet. </a:t>
            </a:r>
            <a:r>
              <a:rPr lang="en-US" dirty="0">
                <a:latin typeface="+mj-lt"/>
                <a:cs typeface="Arial"/>
              </a:rPr>
              <a:t>Bob and Alice </a:t>
            </a:r>
            <a:r>
              <a:rPr lang="en-US" dirty="0" smtClean="0">
                <a:latin typeface="+mj-lt"/>
                <a:cs typeface="Arial"/>
              </a:rPr>
              <a:t>works in following </a:t>
            </a:r>
            <a:r>
              <a:rPr lang="en-US" dirty="0">
                <a:latin typeface="+mj-lt"/>
                <a:cs typeface="Arial"/>
              </a:rPr>
              <a:t>way.</a:t>
            </a:r>
            <a:endParaRPr lang="en-US" dirty="0">
              <a:latin typeface="+mj-lt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83198"/>
            <a:ext cx="8229600" cy="899232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002060"/>
                </a:solidFill>
                <a:latin typeface="Arial"/>
                <a:cs typeface="Arial"/>
              </a:rPr>
              <a:t>Key Exchange, Man-in-the-Middle Attack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53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646774" y="1142271"/>
            <a:ext cx="3787352" cy="5011785"/>
          </a:xfrm>
        </p:spPr>
        <p:txBody>
          <a:bodyPr>
            <a:noAutofit/>
          </a:bodyPr>
          <a:lstStyle/>
          <a:p>
            <a:r>
              <a:rPr lang="en-US" dirty="0">
                <a:latin typeface="+mj-lt"/>
                <a:cs typeface="Arial"/>
              </a:rPr>
              <a:t>1. Alice sends an encrypted message M: E(K2, M).</a:t>
            </a:r>
          </a:p>
          <a:p>
            <a:r>
              <a:rPr lang="en-US" dirty="0">
                <a:latin typeface="+mj-lt"/>
                <a:cs typeface="Arial"/>
              </a:rPr>
              <a:t>2. Darth intercepts the encrypted message and decrypts it to recover M</a:t>
            </a:r>
            <a:r>
              <a:rPr lang="en-US" dirty="0" smtClean="0">
                <a:latin typeface="+mj-lt"/>
                <a:cs typeface="Arial"/>
              </a:rPr>
              <a:t>.</a:t>
            </a:r>
          </a:p>
          <a:p>
            <a:r>
              <a:rPr lang="en-US" dirty="0">
                <a:cs typeface="Arial"/>
              </a:rPr>
              <a:t>3. Darth sends Bob E(K1, M) or E(K1, M′), where M′ is any message. 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83198"/>
            <a:ext cx="8229600" cy="899232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002060"/>
                </a:solidFill>
                <a:latin typeface="Arial"/>
                <a:cs typeface="Arial"/>
              </a:rPr>
              <a:t>Key Exchange, Man-in-the-Middle Attack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53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642498" y="1155523"/>
            <a:ext cx="3787352" cy="49802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 smtClean="0">
                <a:solidFill>
                  <a:srgbClr val="5B0505"/>
                </a:solidFill>
                <a:latin typeface="+mj-lt"/>
                <a:cs typeface="Arial"/>
              </a:rPr>
              <a:t>Objectives of the Topic </a:t>
            </a:r>
            <a:endParaRPr lang="en-US" sz="3200" b="1" dirty="0">
              <a:solidFill>
                <a:srgbClr val="5B0505"/>
              </a:solidFill>
              <a:latin typeface="+mj-lt"/>
              <a:cs typeface="Arial"/>
            </a:endParaRPr>
          </a:p>
          <a:p>
            <a:r>
              <a:rPr lang="en-US" dirty="0">
                <a:latin typeface="+mj-lt"/>
                <a:cs typeface="Arial"/>
              </a:rPr>
              <a:t>After completing this topic, </a:t>
            </a:r>
            <a:r>
              <a:rPr lang="en-US" dirty="0" smtClean="0">
                <a:latin typeface="+mj-lt"/>
                <a:cs typeface="Arial"/>
              </a:rPr>
              <a:t>a student </a:t>
            </a:r>
            <a:r>
              <a:rPr lang="en-US" dirty="0">
                <a:latin typeface="+mj-lt"/>
                <a:cs typeface="Arial"/>
              </a:rPr>
              <a:t>will be able </a:t>
            </a:r>
            <a:r>
              <a:rPr lang="en-US" dirty="0" smtClean="0">
                <a:latin typeface="+mj-lt"/>
                <a:cs typeface="Arial"/>
              </a:rPr>
              <a:t>to</a:t>
            </a:r>
            <a:endParaRPr lang="en-US" sz="2400" dirty="0" smtClean="0">
              <a:latin typeface="+mj-lt"/>
              <a:cs typeface="Arial"/>
            </a:endParaRPr>
          </a:p>
          <a:p>
            <a:pPr lvl="1"/>
            <a:r>
              <a:rPr lang="en-US" sz="2800" dirty="0">
                <a:cs typeface="Arial" pitchFamily="34" charset="0"/>
              </a:rPr>
              <a:t>d</a:t>
            </a:r>
            <a:r>
              <a:rPr lang="en-US" sz="2800" dirty="0" smtClean="0">
                <a:cs typeface="Arial" pitchFamily="34" charset="0"/>
              </a:rPr>
              <a:t>escribe Man-in-the-Middle Attack while performing key exchange.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83198"/>
            <a:ext cx="8229600" cy="899232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002060"/>
                </a:solidFill>
                <a:latin typeface="Arial"/>
                <a:cs typeface="Arial"/>
              </a:rPr>
              <a:t>Key Exchange, Man-in-the-Middle Attack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70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646774" y="1142271"/>
            <a:ext cx="3787352" cy="5011785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+mj-lt"/>
                <a:cs typeface="Arial"/>
              </a:rPr>
              <a:t>In the first </a:t>
            </a:r>
            <a:r>
              <a:rPr lang="en-US" dirty="0">
                <a:latin typeface="+mj-lt"/>
                <a:cs typeface="Arial"/>
              </a:rPr>
              <a:t>case, Darth simply wants to eavesdrop on the communication </a:t>
            </a:r>
            <a:r>
              <a:rPr lang="en-US" dirty="0" smtClean="0">
                <a:latin typeface="+mj-lt"/>
                <a:cs typeface="Arial"/>
              </a:rPr>
              <a:t>without altering it</a:t>
            </a:r>
            <a:r>
              <a:rPr lang="en-US" dirty="0">
                <a:latin typeface="+mj-lt"/>
                <a:cs typeface="Arial"/>
              </a:rPr>
              <a:t>. In the second case, Darth wants to modify the message going to Bob.</a:t>
            </a:r>
            <a:endParaRPr lang="en-US" dirty="0">
              <a:latin typeface="+mj-lt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83198"/>
            <a:ext cx="8229600" cy="899232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002060"/>
                </a:solidFill>
                <a:latin typeface="Arial"/>
                <a:cs typeface="Arial"/>
              </a:rPr>
              <a:t>Key Exchange, Man-in-the-Middle Attack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53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83198"/>
            <a:ext cx="8229600" cy="899232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002060"/>
                </a:solidFill>
                <a:latin typeface="Arial"/>
                <a:cs typeface="Arial"/>
              </a:rPr>
              <a:t>Key Exchange, Man-in-the-Middle Attack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t>21</a:t>
            </a:fld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8738" y="1150938"/>
            <a:ext cx="6486525" cy="4974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0697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646774" y="1142271"/>
            <a:ext cx="3787352" cy="5011785"/>
          </a:xfrm>
        </p:spPr>
        <p:txBody>
          <a:bodyPr>
            <a:noAutofit/>
          </a:bodyPr>
          <a:lstStyle/>
          <a:p>
            <a:r>
              <a:rPr lang="en-US" dirty="0">
                <a:latin typeface="+mj-lt"/>
                <a:cs typeface="Arial"/>
              </a:rPr>
              <a:t>The key exchange protocol is vulnerable to such an attack because it </a:t>
            </a:r>
            <a:r>
              <a:rPr lang="en-US" dirty="0" smtClean="0">
                <a:latin typeface="+mj-lt"/>
                <a:cs typeface="Arial"/>
              </a:rPr>
              <a:t>does not </a:t>
            </a:r>
            <a:r>
              <a:rPr lang="en-US" dirty="0">
                <a:latin typeface="+mj-lt"/>
                <a:cs typeface="Arial"/>
              </a:rPr>
              <a:t>authenticate the participants.</a:t>
            </a:r>
            <a:endParaRPr lang="en-US" dirty="0">
              <a:latin typeface="+mj-lt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83198"/>
            <a:ext cx="8229600" cy="899232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002060"/>
                </a:solidFill>
                <a:latin typeface="Arial"/>
                <a:cs typeface="Arial"/>
              </a:rPr>
              <a:t>Key Exchange, Man-in-the-Middle Attack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t>22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36067" y="3891750"/>
            <a:ext cx="675861" cy="430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End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198639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646774" y="1142271"/>
            <a:ext cx="3787352" cy="501178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 smtClean="0">
                <a:solidFill>
                  <a:srgbClr val="5B0505"/>
                </a:solidFill>
                <a:latin typeface="+mj-lt"/>
                <a:cs typeface="Arial"/>
              </a:rPr>
              <a:t>Figures </a:t>
            </a:r>
            <a:r>
              <a:rPr lang="en-US" sz="3200" b="1" dirty="0">
                <a:solidFill>
                  <a:srgbClr val="5B0505"/>
                </a:solidFill>
                <a:latin typeface="+mj-lt"/>
                <a:cs typeface="Arial"/>
              </a:rPr>
              <a:t>and material in this topic have </a:t>
            </a:r>
            <a:r>
              <a:rPr lang="en-US" sz="3200" b="1" dirty="0" smtClean="0">
                <a:solidFill>
                  <a:srgbClr val="5B0505"/>
                </a:solidFill>
                <a:latin typeface="+mj-lt"/>
                <a:cs typeface="Arial"/>
              </a:rPr>
              <a:t>been adapted from</a:t>
            </a:r>
            <a:endParaRPr lang="en-US" sz="3200" b="1" dirty="0">
              <a:solidFill>
                <a:srgbClr val="5B0505"/>
              </a:solidFill>
              <a:latin typeface="+mj-lt"/>
              <a:cs typeface="Arial"/>
            </a:endParaRPr>
          </a:p>
          <a:p>
            <a:r>
              <a:rPr lang="en-US" i="1" dirty="0" smtClean="0">
                <a:latin typeface="+mj-lt"/>
                <a:cs typeface="Arial"/>
              </a:rPr>
              <a:t>“Network </a:t>
            </a:r>
            <a:r>
              <a:rPr lang="en-US" i="1" dirty="0">
                <a:latin typeface="+mj-lt"/>
                <a:cs typeface="Arial"/>
              </a:rPr>
              <a:t>Security </a:t>
            </a:r>
            <a:r>
              <a:rPr lang="en-US" i="1" dirty="0" smtClean="0">
                <a:latin typeface="+mj-lt"/>
                <a:cs typeface="Arial"/>
              </a:rPr>
              <a:t>Essentials : Applications and Standards</a:t>
            </a:r>
            <a:r>
              <a:rPr lang="en-US" i="1" dirty="0">
                <a:latin typeface="+mj-lt"/>
                <a:cs typeface="Arial"/>
              </a:rPr>
              <a:t>”</a:t>
            </a:r>
            <a:r>
              <a:rPr lang="en-US" dirty="0" smtClean="0">
                <a:latin typeface="+mj-lt"/>
                <a:cs typeface="Arial"/>
              </a:rPr>
              <a:t>, 2014, by </a:t>
            </a:r>
            <a:r>
              <a:rPr lang="en-US" dirty="0" smtClean="0">
                <a:cs typeface="Arial"/>
              </a:rPr>
              <a:t>William </a:t>
            </a:r>
            <a:r>
              <a:rPr lang="en-US" dirty="0">
                <a:cs typeface="Arial"/>
              </a:rPr>
              <a:t>Stallings</a:t>
            </a:r>
            <a:r>
              <a:rPr lang="en-US" dirty="0" smtClean="0">
                <a:latin typeface="+mj-lt"/>
                <a:cs typeface="Arial"/>
              </a:rPr>
              <a:t>.</a:t>
            </a:r>
          </a:p>
          <a:p>
            <a:endParaRPr lang="en-US" dirty="0">
              <a:cs typeface="Arial"/>
            </a:endParaRPr>
          </a:p>
          <a:p>
            <a:endParaRPr lang="en-US" sz="2800" dirty="0" smtClean="0">
              <a:cs typeface="Arial"/>
            </a:endParaRPr>
          </a:p>
          <a:p>
            <a:endParaRPr lang="en-US" sz="2400" dirty="0">
              <a:latin typeface="+mj-lt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83198"/>
            <a:ext cx="8229600" cy="899232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002060"/>
                </a:solidFill>
                <a:latin typeface="Arial"/>
                <a:cs typeface="Arial"/>
              </a:rPr>
              <a:t>Key Exchange, Man-in-the-Middle Attack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07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646774" y="1142271"/>
            <a:ext cx="3787352" cy="501178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 smtClean="0">
                <a:solidFill>
                  <a:srgbClr val="5B0505"/>
                </a:solidFill>
                <a:cs typeface="Arial"/>
              </a:rPr>
              <a:t>Key Exchange Protocol: An Example</a:t>
            </a:r>
            <a:endParaRPr lang="en-US" sz="3200" b="1" dirty="0" smtClean="0">
              <a:latin typeface="+mj-lt"/>
              <a:cs typeface="Arial"/>
            </a:endParaRPr>
          </a:p>
          <a:p>
            <a:r>
              <a:rPr lang="en-US" dirty="0" smtClean="0">
                <a:latin typeface="+mj-lt"/>
                <a:cs typeface="Arial"/>
              </a:rPr>
              <a:t>Suppose </a:t>
            </a:r>
            <a:r>
              <a:rPr lang="en-US" dirty="0">
                <a:latin typeface="+mj-lt"/>
                <a:cs typeface="Arial"/>
              </a:rPr>
              <a:t>that user A wishes to set up a </a:t>
            </a:r>
            <a:r>
              <a:rPr lang="en-US" dirty="0" smtClean="0">
                <a:latin typeface="+mj-lt"/>
                <a:cs typeface="Arial"/>
              </a:rPr>
              <a:t>connection with </a:t>
            </a:r>
            <a:r>
              <a:rPr lang="en-US" dirty="0">
                <a:latin typeface="+mj-lt"/>
                <a:cs typeface="Arial"/>
              </a:rPr>
              <a:t>user B and use a secret key to encrypt messages on that connection</a:t>
            </a:r>
            <a:r>
              <a:rPr lang="en-US" dirty="0" smtClean="0">
                <a:latin typeface="+mj-lt"/>
                <a:cs typeface="Arial"/>
              </a:rPr>
              <a:t>.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83198"/>
            <a:ext cx="8229600" cy="899232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002060"/>
                </a:solidFill>
                <a:latin typeface="Arial"/>
                <a:cs typeface="Arial"/>
              </a:rPr>
              <a:t>Key Exchange, Man-in-the-Middle Attack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80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646774" y="1142271"/>
            <a:ext cx="3787352" cy="5011785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+mj-lt"/>
                <a:cs typeface="Arial"/>
              </a:rPr>
              <a:t>User </a:t>
            </a:r>
            <a:r>
              <a:rPr lang="en-US" dirty="0">
                <a:latin typeface="+mj-lt"/>
                <a:cs typeface="Arial"/>
              </a:rPr>
              <a:t>A </a:t>
            </a:r>
            <a:r>
              <a:rPr lang="en-US" dirty="0" smtClean="0">
                <a:latin typeface="+mj-lt"/>
                <a:cs typeface="Arial"/>
              </a:rPr>
              <a:t>can generate </a:t>
            </a:r>
            <a:r>
              <a:rPr lang="en-US" dirty="0">
                <a:latin typeface="+mj-lt"/>
                <a:cs typeface="Arial"/>
              </a:rPr>
              <a:t>a one-time private key X</a:t>
            </a:r>
            <a:r>
              <a:rPr lang="en-US" baseline="-25000" dirty="0">
                <a:latin typeface="+mj-lt"/>
                <a:cs typeface="Arial"/>
              </a:rPr>
              <a:t>A</a:t>
            </a:r>
            <a:r>
              <a:rPr lang="en-US" dirty="0">
                <a:latin typeface="+mj-lt"/>
                <a:cs typeface="Arial"/>
              </a:rPr>
              <a:t>, calculate </a:t>
            </a:r>
            <a:r>
              <a:rPr lang="en-US" dirty="0" smtClean="0">
                <a:latin typeface="+mj-lt"/>
                <a:cs typeface="Arial"/>
              </a:rPr>
              <a:t>public value Y</a:t>
            </a:r>
            <a:r>
              <a:rPr lang="en-US" baseline="-25000" dirty="0" smtClean="0">
                <a:latin typeface="+mj-lt"/>
                <a:cs typeface="Arial"/>
              </a:rPr>
              <a:t>A</a:t>
            </a:r>
            <a:r>
              <a:rPr lang="en-US" dirty="0">
                <a:latin typeface="+mj-lt"/>
                <a:cs typeface="Arial"/>
              </a:rPr>
              <a:t>, and send that to user B</a:t>
            </a:r>
            <a:r>
              <a:rPr lang="en-US" dirty="0" smtClean="0">
                <a:latin typeface="+mj-lt"/>
                <a:cs typeface="Arial"/>
              </a:rPr>
              <a:t>.</a:t>
            </a:r>
          </a:p>
          <a:p>
            <a:r>
              <a:rPr lang="en-US" dirty="0" smtClean="0">
                <a:latin typeface="+mj-lt"/>
                <a:cs typeface="Arial"/>
              </a:rPr>
              <a:t>User B responds </a:t>
            </a:r>
            <a:r>
              <a:rPr lang="en-US" dirty="0">
                <a:latin typeface="+mj-lt"/>
                <a:cs typeface="Arial"/>
              </a:rPr>
              <a:t>by generating a private value X</a:t>
            </a:r>
            <a:r>
              <a:rPr lang="en-US" baseline="-25000" dirty="0">
                <a:latin typeface="+mj-lt"/>
                <a:cs typeface="Arial"/>
              </a:rPr>
              <a:t>B</a:t>
            </a:r>
            <a:r>
              <a:rPr lang="en-US" dirty="0">
                <a:latin typeface="+mj-lt"/>
                <a:cs typeface="Arial"/>
              </a:rPr>
              <a:t>, calculating Y</a:t>
            </a:r>
            <a:r>
              <a:rPr lang="en-US" baseline="-25000" dirty="0">
                <a:latin typeface="+mj-lt"/>
                <a:cs typeface="Arial"/>
              </a:rPr>
              <a:t>B</a:t>
            </a:r>
            <a:r>
              <a:rPr lang="en-US" dirty="0">
                <a:latin typeface="+mj-lt"/>
                <a:cs typeface="Arial"/>
              </a:rPr>
              <a:t>, and sending Y</a:t>
            </a:r>
            <a:r>
              <a:rPr lang="en-US" baseline="-25000" dirty="0">
                <a:latin typeface="+mj-lt"/>
                <a:cs typeface="Arial"/>
              </a:rPr>
              <a:t>B</a:t>
            </a:r>
            <a:r>
              <a:rPr lang="en-US" dirty="0">
                <a:latin typeface="+mj-lt"/>
                <a:cs typeface="Arial"/>
              </a:rPr>
              <a:t> to user A.</a:t>
            </a:r>
            <a:endParaRPr lang="en-US" dirty="0" smtClean="0">
              <a:latin typeface="+mj-lt"/>
              <a:cs typeface="Arial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83198"/>
            <a:ext cx="8229600" cy="899232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002060"/>
                </a:solidFill>
                <a:latin typeface="Arial"/>
                <a:cs typeface="Arial"/>
              </a:rPr>
              <a:t>Key Exchange, Man-in-the-Middle Attack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62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646774" y="1142271"/>
            <a:ext cx="3787352" cy="5011785"/>
          </a:xfrm>
        </p:spPr>
        <p:txBody>
          <a:bodyPr>
            <a:noAutofit/>
          </a:bodyPr>
          <a:lstStyle/>
          <a:p>
            <a:r>
              <a:rPr lang="en-US" dirty="0">
                <a:latin typeface="+mj-lt"/>
                <a:cs typeface="Arial"/>
              </a:rPr>
              <a:t>Both users can now calculate the key</a:t>
            </a:r>
            <a:r>
              <a:rPr lang="en-US" dirty="0" smtClean="0">
                <a:latin typeface="+mj-lt"/>
                <a:cs typeface="Arial"/>
              </a:rPr>
              <a:t>.</a:t>
            </a:r>
          </a:p>
          <a:p>
            <a:r>
              <a:rPr lang="en-US" dirty="0">
                <a:cs typeface="Arial"/>
              </a:rPr>
              <a:t>The necessary public values q and α would need to be known ahead of time</a:t>
            </a:r>
            <a:r>
              <a:rPr lang="en-US" dirty="0" smtClean="0">
                <a:cs typeface="Arial"/>
              </a:rPr>
              <a:t>.</a:t>
            </a:r>
          </a:p>
          <a:p>
            <a:endParaRPr lang="en-US" dirty="0" smtClean="0">
              <a:latin typeface="+mj-lt"/>
              <a:cs typeface="Arial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83198"/>
            <a:ext cx="8229600" cy="899232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002060"/>
                </a:solidFill>
                <a:latin typeface="Arial"/>
                <a:cs typeface="Arial"/>
              </a:rPr>
              <a:t>Key Exchange, Man-in-the-Middle Attack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16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83198"/>
            <a:ext cx="8229600" cy="899232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002060"/>
                </a:solidFill>
                <a:latin typeface="Arial"/>
                <a:cs typeface="Arial"/>
              </a:rPr>
              <a:t>Key Exchange, Man-in-the-Middle Attack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t>7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170" y="1509260"/>
            <a:ext cx="7605487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144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646774" y="1142271"/>
            <a:ext cx="3787352" cy="501178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 smtClean="0">
                <a:solidFill>
                  <a:srgbClr val="5B0505"/>
                </a:solidFill>
                <a:cs typeface="Arial"/>
              </a:rPr>
              <a:t>Key Exchange Protocol: Another Example</a:t>
            </a:r>
            <a:endParaRPr lang="en-US" sz="3200" b="1" dirty="0" smtClean="0">
              <a:latin typeface="+mj-lt"/>
              <a:cs typeface="Arial"/>
            </a:endParaRPr>
          </a:p>
          <a:p>
            <a:r>
              <a:rPr lang="en-US" dirty="0" smtClean="0">
                <a:latin typeface="+mj-lt"/>
                <a:cs typeface="Arial"/>
              </a:rPr>
              <a:t>Suppose </a:t>
            </a:r>
            <a:r>
              <a:rPr lang="en-US" dirty="0">
                <a:latin typeface="+mj-lt"/>
                <a:cs typeface="Arial"/>
              </a:rPr>
              <a:t>that </a:t>
            </a:r>
            <a:r>
              <a:rPr lang="en-US" dirty="0" smtClean="0">
                <a:latin typeface="+mj-lt"/>
                <a:cs typeface="Arial"/>
              </a:rPr>
              <a:t>a group </a:t>
            </a:r>
            <a:r>
              <a:rPr lang="en-US" dirty="0">
                <a:latin typeface="+mj-lt"/>
                <a:cs typeface="Arial"/>
              </a:rPr>
              <a:t>of users (e.g., all users on a LAN) each generate a long-lasting private </a:t>
            </a:r>
            <a:r>
              <a:rPr lang="en-US" dirty="0" smtClean="0">
                <a:latin typeface="+mj-lt"/>
                <a:cs typeface="Arial"/>
              </a:rPr>
              <a:t>value X</a:t>
            </a:r>
            <a:r>
              <a:rPr lang="en-US" baseline="-25000" dirty="0" smtClean="0">
                <a:latin typeface="+mj-lt"/>
                <a:cs typeface="Arial"/>
              </a:rPr>
              <a:t>i</a:t>
            </a:r>
            <a:r>
              <a:rPr lang="en-US" dirty="0" smtClean="0">
                <a:latin typeface="+mj-lt"/>
                <a:cs typeface="Arial"/>
              </a:rPr>
              <a:t> </a:t>
            </a:r>
            <a:r>
              <a:rPr lang="en-US" dirty="0">
                <a:latin typeface="+mj-lt"/>
                <a:cs typeface="Arial"/>
              </a:rPr>
              <a:t>(for user </a:t>
            </a:r>
            <a:r>
              <a:rPr lang="en-US" dirty="0" err="1">
                <a:latin typeface="+mj-lt"/>
                <a:cs typeface="Arial"/>
              </a:rPr>
              <a:t>i</a:t>
            </a:r>
            <a:r>
              <a:rPr lang="en-US" dirty="0">
                <a:latin typeface="+mj-lt"/>
                <a:cs typeface="Arial"/>
              </a:rPr>
              <a:t>) and calculate a public value Y</a:t>
            </a:r>
            <a:r>
              <a:rPr lang="en-US" baseline="-25000" dirty="0">
                <a:latin typeface="+mj-lt"/>
                <a:cs typeface="Arial"/>
              </a:rPr>
              <a:t>i</a:t>
            </a:r>
            <a:r>
              <a:rPr lang="en-US" dirty="0">
                <a:latin typeface="+mj-lt"/>
                <a:cs typeface="Arial"/>
              </a:rPr>
              <a:t>.</a:t>
            </a:r>
            <a:endParaRPr lang="en-US" dirty="0" smtClean="0">
              <a:latin typeface="+mj-lt"/>
              <a:cs typeface="Arial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83198"/>
            <a:ext cx="8229600" cy="899232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002060"/>
                </a:solidFill>
                <a:latin typeface="Arial"/>
                <a:cs typeface="Arial"/>
              </a:rPr>
              <a:t>Key Exchange, Man-in-the-Middle Attack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646774" y="1142271"/>
            <a:ext cx="3787352" cy="5011785"/>
          </a:xfrm>
        </p:spPr>
        <p:txBody>
          <a:bodyPr>
            <a:noAutofit/>
          </a:bodyPr>
          <a:lstStyle/>
          <a:p>
            <a:r>
              <a:rPr lang="en-US" dirty="0">
                <a:latin typeface="+mj-lt"/>
                <a:cs typeface="Arial"/>
              </a:rPr>
              <a:t>These public values, together </a:t>
            </a:r>
            <a:r>
              <a:rPr lang="en-US" dirty="0" smtClean="0">
                <a:latin typeface="+mj-lt"/>
                <a:cs typeface="Arial"/>
              </a:rPr>
              <a:t>with global </a:t>
            </a:r>
            <a:r>
              <a:rPr lang="en-US" dirty="0">
                <a:latin typeface="+mj-lt"/>
                <a:cs typeface="Arial"/>
              </a:rPr>
              <a:t>public values for q and </a:t>
            </a:r>
            <a:r>
              <a:rPr lang="el-GR" dirty="0"/>
              <a:t>α</a:t>
            </a:r>
            <a:r>
              <a:rPr lang="en-US" dirty="0" smtClean="0">
                <a:latin typeface="+mj-lt"/>
                <a:cs typeface="Arial"/>
              </a:rPr>
              <a:t>, </a:t>
            </a:r>
            <a:r>
              <a:rPr lang="en-US" dirty="0">
                <a:latin typeface="+mj-lt"/>
                <a:cs typeface="Arial"/>
              </a:rPr>
              <a:t>are stored in some central directory</a:t>
            </a:r>
            <a:r>
              <a:rPr lang="en-US" dirty="0" smtClean="0">
                <a:latin typeface="+mj-lt"/>
                <a:cs typeface="Arial"/>
              </a:rPr>
              <a:t>.</a:t>
            </a:r>
          </a:p>
          <a:p>
            <a:endParaRPr lang="en-US" dirty="0" smtClean="0">
              <a:latin typeface="+mj-lt"/>
              <a:cs typeface="Arial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83198"/>
            <a:ext cx="8229600" cy="899232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002060"/>
                </a:solidFill>
                <a:latin typeface="Arial"/>
                <a:cs typeface="Arial"/>
              </a:rPr>
              <a:t>Key Exchange, Man-in-the-Middle Attack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07172-BAF6-F344-A163-E77E2B78346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60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10132</TotalTime>
  <Words>683</Words>
  <Application>Microsoft Office PowerPoint</Application>
  <PresentationFormat>On-screen Show (4:3)</PresentationFormat>
  <Paragraphs>82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Key Exchange, Man-in-the-Middle Attack</vt:lpstr>
      <vt:lpstr>Key Exchange, Man-in-the-Middle Attack</vt:lpstr>
      <vt:lpstr>Key Exchange, Man-in-the-Middle Attack</vt:lpstr>
      <vt:lpstr>Key Exchange, Man-in-the-Middle Attack</vt:lpstr>
      <vt:lpstr>Key Exchange, Man-in-the-Middle Attack</vt:lpstr>
      <vt:lpstr>Key Exchange, Man-in-the-Middle Attack</vt:lpstr>
      <vt:lpstr>Key Exchange, Man-in-the-Middle Attack</vt:lpstr>
      <vt:lpstr>Key Exchange, Man-in-the-Middle Attack</vt:lpstr>
      <vt:lpstr>Key Exchange, Man-in-the-Middle Attack</vt:lpstr>
      <vt:lpstr>Key Exchange, Man-in-the-Middle Attack</vt:lpstr>
      <vt:lpstr>Key Exchange, Man-in-the-Middle Attack</vt:lpstr>
      <vt:lpstr>Key Exchange, Man-in-the-Middle Attack</vt:lpstr>
      <vt:lpstr>Key Exchange, Man-in-the-Middle Attack</vt:lpstr>
      <vt:lpstr>Key Exchange, Man-in-the-Middle Attack</vt:lpstr>
      <vt:lpstr>Key Exchange, Man-in-the-Middle Attack</vt:lpstr>
      <vt:lpstr>Key Exchange, Man-in-the-Middle Attack</vt:lpstr>
      <vt:lpstr>Key Exchange, Man-in-the-Middle Attack</vt:lpstr>
      <vt:lpstr>Key Exchange, Man-in-the-Middle Attack</vt:lpstr>
      <vt:lpstr>Key Exchange, Man-in-the-Middle Attack</vt:lpstr>
      <vt:lpstr>Key Exchange, Man-in-the-Middle Attack</vt:lpstr>
      <vt:lpstr>Key Exchange, Man-in-the-Middle Attack</vt:lpstr>
      <vt:lpstr>Key Exchange, Man-in-the-Middle Attack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Seemi</dc:creator>
  <cp:lastModifiedBy>kashif</cp:lastModifiedBy>
  <cp:revision>4358</cp:revision>
  <cp:lastPrinted>2015-04-15T04:00:00Z</cp:lastPrinted>
  <dcterms:created xsi:type="dcterms:W3CDTF">2015-04-10T12:56:27Z</dcterms:created>
  <dcterms:modified xsi:type="dcterms:W3CDTF">2016-05-10T01:08:46Z</dcterms:modified>
</cp:coreProperties>
</file>