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342" r:id="rId2"/>
    <p:sldId id="398" r:id="rId3"/>
    <p:sldId id="344" r:id="rId4"/>
    <p:sldId id="391" r:id="rId5"/>
    <p:sldId id="350" r:id="rId6"/>
    <p:sldId id="392" r:id="rId7"/>
    <p:sldId id="402" r:id="rId8"/>
    <p:sldId id="351" r:id="rId9"/>
    <p:sldId id="356" r:id="rId10"/>
    <p:sldId id="390" r:id="rId11"/>
    <p:sldId id="354" r:id="rId12"/>
    <p:sldId id="374" r:id="rId13"/>
    <p:sldId id="375" r:id="rId14"/>
    <p:sldId id="376" r:id="rId15"/>
    <p:sldId id="400" r:id="rId16"/>
    <p:sldId id="389" r:id="rId17"/>
    <p:sldId id="377" r:id="rId18"/>
    <p:sldId id="388" r:id="rId19"/>
    <p:sldId id="401" r:id="rId20"/>
    <p:sldId id="378" r:id="rId21"/>
    <p:sldId id="399" r:id="rId22"/>
    <p:sldId id="395" r:id="rId23"/>
    <p:sldId id="381" r:id="rId24"/>
    <p:sldId id="396" r:id="rId25"/>
    <p:sldId id="382" r:id="rId26"/>
    <p:sldId id="383" r:id="rId27"/>
    <p:sldId id="355" r:id="rId28"/>
    <p:sldId id="357" r:id="rId29"/>
    <p:sldId id="358" r:id="rId30"/>
    <p:sldId id="397" r:id="rId31"/>
    <p:sldId id="36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30A0"/>
    <a:srgbClr val="996633"/>
    <a:srgbClr val="23AFCB"/>
    <a:srgbClr val="E2AC00"/>
    <a:srgbClr val="D7D200"/>
    <a:srgbClr val="009644"/>
    <a:srgbClr val="008A3E"/>
    <a:srgbClr val="1EB4B0"/>
    <a:srgbClr val="21C9C5"/>
    <a:srgbClr val="166E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5" autoAdjust="0"/>
    <p:restoredTop sz="94312" autoAdjust="0"/>
  </p:normalViewPr>
  <p:slideViewPr>
    <p:cSldViewPr>
      <p:cViewPr varScale="1">
        <p:scale>
          <a:sx n="69" d="100"/>
          <a:sy n="69" d="100"/>
        </p:scale>
        <p:origin x="-1338" y="-96"/>
      </p:cViewPr>
      <p:guideLst>
        <p:guide orient="horz" pos="19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D6A8-C9F9-4026-8BA0-75ECCD0F0EAF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36DE9-3BAB-43D7-A8E2-A1DD2A558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09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C:\Users\HP\Downloads\Arrow Blocks WB+LB Final 80 Percent (1)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1524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Applied Biostatistics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1336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Bell Gothic Std Black" pitchFamily="34" charset="0"/>
                <a:cs typeface="Arial" panose="020B0604020202020204" pitchFamily="34" charset="0"/>
              </a:rPr>
              <a:t>Topic 1</a:t>
            </a:r>
            <a:endParaRPr lang="en-US" sz="2800" b="1" dirty="0"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59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86840"/>
            <a:ext cx="3733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5888" indent="-6350">
              <a:buNone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“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To understand God’s thoughts we must study statistics, for these are the measures of HIS purpose”  </a:t>
            </a:r>
          </a:p>
          <a:p>
            <a:pPr eaLnBrk="1" hangingPunct="1"/>
            <a:r>
              <a:rPr lang="en-US" sz="2400" b="1" i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</a:p>
          <a:p>
            <a:pPr eaLnBrk="1" hangingPunct="1"/>
            <a:endParaRPr lang="en-US" sz="2400" b="1" i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Florence 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Nightingale(1820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-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1910)</a:t>
            </a:r>
            <a:endParaRPr lang="en-US" sz="2400" b="1" i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Introduction to Biostatistics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640080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xmlns="" val="222283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Applied Biostatistics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3429000"/>
            <a:ext cx="18271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Topic # 2</a:t>
            </a:r>
          </a:p>
        </p:txBody>
      </p:sp>
    </p:spTree>
    <p:extLst>
      <p:ext uri="{BB962C8B-B14F-4D97-AF65-F5344CB8AC3E}">
        <p14:creationId xmlns:p14="http://schemas.microsoft.com/office/powerpoint/2010/main" xmlns="" val="310607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90949"/>
            <a:ext cx="371856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Population:</a:t>
            </a:r>
          </a:p>
          <a:p>
            <a:pPr eaLnBrk="1" hangingPunct="1"/>
            <a:endParaRPr lang="en-US" sz="16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Average person thinks of a population as collection of entities usually People.</a:t>
            </a:r>
          </a:p>
          <a:p>
            <a:pPr algn="ctr" eaLnBrk="1" hangingPunct="1"/>
            <a:endParaRPr lang="en-US" sz="24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In Statistics it is Defined as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“an aggregate of entities for which we have an interest at a particular time.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” It can consists of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Animals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machines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places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or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cells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etc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.</a:t>
            </a:r>
            <a:endParaRPr lang="en-US" sz="24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r>
              <a:rPr lang="en-US" sz="22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Basic Terminology - I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52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105400" y="1386840"/>
            <a:ext cx="34290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Example:</a:t>
            </a:r>
          </a:p>
          <a:p>
            <a:pPr eaLnBrk="1" hangingPunct="1"/>
            <a:endParaRPr lang="en-US" sz="12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I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f 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we are interested 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in knowing 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the weights of all the children enrolled in elementary schools 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of the Bahawalpur District.</a:t>
            </a:r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endParaRPr lang="en-US" sz="105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Then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our population will be all the the children enrolled in elementary schools of the Bahawalpur District.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Basic Terminology - I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215" y="1752600"/>
            <a:ext cx="4015385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8407" y="5263515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https://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logofmaps.wordpress.com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56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814423"/>
            <a:ext cx="3870960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Types of Population</a:t>
            </a:r>
          </a:p>
          <a:p>
            <a:pPr eaLnBrk="1" hangingPunct="1"/>
            <a:endParaRPr lang="en-US" sz="24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endParaRPr lang="en-US" sz="8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288925" indent="-288925" eaLnBrk="1" hangingPunct="1">
              <a:buFont typeface="+mj-lt"/>
              <a:buAutoNum type="arabicPeriod"/>
            </a:pPr>
            <a:r>
              <a:rPr lang="en-US" sz="28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Finite</a:t>
            </a:r>
          </a:p>
          <a:p>
            <a:pPr marL="288925" lvl="1" indent="3175"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If a population of values consists of a fixed number of these values, the population is said to be finite</a:t>
            </a:r>
          </a:p>
          <a:p>
            <a:pPr eaLnBrk="1" hangingPunct="1"/>
            <a:endParaRPr lang="en-US" sz="11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Basic Terminology - I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09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738223"/>
            <a:ext cx="387096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Types of Population</a:t>
            </a:r>
            <a:endParaRPr lang="en-US" sz="24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endParaRPr lang="en-US" sz="8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endParaRPr lang="en-US" sz="11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288925" indent="-288925" eaLnBrk="1" hangingPunct="1">
              <a:buFont typeface="+mj-lt"/>
              <a:buAutoNum type="arabicPeriod" startAt="2"/>
            </a:pPr>
            <a:r>
              <a:rPr lang="en-US" sz="28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Infinite</a:t>
            </a:r>
            <a:endParaRPr lang="en-US" sz="28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288925" lvl="1" indent="3175"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If a population consists of an endless succession of values, the population is infinite one.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Basic Terminology - I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92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0" y="313194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Basic Terminology - I</a:t>
            </a:r>
            <a:endParaRPr lang="en-US" sz="40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904999"/>
            <a:ext cx="3962400" cy="34316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2438400"/>
            <a:ext cx="3025140" cy="2590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3050232"/>
            <a:ext cx="2362200" cy="18082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0" y="3691919"/>
            <a:ext cx="1219200" cy="990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19928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DokChampa" panose="020B0604020202020204" pitchFamily="34" charset="-34"/>
                <a:cs typeface="DokChampa" panose="020B0604020202020204" pitchFamily="34" charset="-34"/>
              </a:rPr>
              <a:t>Target Population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243393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DokChampa" panose="020B0604020202020204" pitchFamily="34" charset="-34"/>
                <a:cs typeface="DokChampa" panose="020B0604020202020204" pitchFamily="34" charset="-34"/>
              </a:rPr>
              <a:t>Source Population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3100447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DokChampa" panose="020B0604020202020204" pitchFamily="34" charset="-34"/>
                <a:cs typeface="DokChampa" panose="020B0604020202020204" pitchFamily="34" charset="-34"/>
              </a:rPr>
              <a:t>Sample Population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5140" y="385104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Study </a:t>
            </a:r>
            <a:r>
              <a:rPr lang="en-US" b="1" dirty="0">
                <a:latin typeface="DokChampa" panose="020B0604020202020204" pitchFamily="34" charset="-34"/>
                <a:cs typeface="DokChampa" panose="020B0604020202020204" pitchFamily="34" charset="-34"/>
              </a:rPr>
              <a:t>Population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600" y="1384042"/>
            <a:ext cx="381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DokChampa" panose="020B0604020202020204" pitchFamily="34" charset="-34"/>
                <a:cs typeface="DokChampa" panose="020B0604020202020204" pitchFamily="34" charset="-34"/>
              </a:rPr>
              <a:t>Target </a:t>
            </a:r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Population</a:t>
            </a:r>
          </a:p>
          <a:p>
            <a:pPr marL="454025"/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The General Population that the study seeks to understand.</a:t>
            </a:r>
          </a:p>
          <a:p>
            <a:pPr marL="454025"/>
            <a:endParaRPr lang="en-US" sz="20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Source Population</a:t>
            </a:r>
          </a:p>
          <a:p>
            <a:pPr marL="454025"/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The specific individuals from which a representative sample will be drawn.</a:t>
            </a:r>
          </a:p>
          <a:p>
            <a:endParaRPr lang="en-US" sz="20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n-US" sz="2000" b="1" dirty="0">
                <a:latin typeface="DokChampa" panose="020B0604020202020204" pitchFamily="34" charset="-34"/>
                <a:cs typeface="DokChampa" panose="020B0604020202020204" pitchFamily="34" charset="-34"/>
              </a:rPr>
              <a:t>Sample Population</a:t>
            </a:r>
          </a:p>
          <a:p>
            <a:pPr marL="454025"/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Individuals asked to participate.</a:t>
            </a:r>
          </a:p>
          <a:p>
            <a:pPr marL="454025"/>
            <a:endParaRPr lang="en-US" sz="20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n-US" sz="2000" b="1" dirty="0">
                <a:latin typeface="DokChampa" panose="020B0604020202020204" pitchFamily="34" charset="-34"/>
                <a:cs typeface="DokChampa" panose="020B0604020202020204" pitchFamily="34" charset="-34"/>
              </a:rPr>
              <a:t>Study Population</a:t>
            </a:r>
          </a:p>
          <a:p>
            <a:pPr marL="454025"/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Eligible participants.</a:t>
            </a:r>
            <a:endParaRPr lang="en-US" sz="20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33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00600" y="1391186"/>
            <a:ext cx="38100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Census</a:t>
            </a:r>
          </a:p>
          <a:p>
            <a:pPr eaLnBrk="1" hangingPunct="1"/>
            <a:endParaRPr lang="en-US" sz="105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 Census is a survey conducted on a full set of observations belonging to a given population.</a:t>
            </a:r>
          </a:p>
          <a:p>
            <a:pPr marL="342900" indent="-342900" eaLnBrk="1" hangingPunct="1">
              <a:buFont typeface="Arial"/>
              <a:buChar char="•"/>
            </a:pPr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It is defined as “the complete enumeration of population of groups at a point in time with respect to well defined characteristics.</a:t>
            </a:r>
          </a:p>
          <a:p>
            <a:pPr eaLnBrk="1" hangingPunct="1"/>
            <a:endParaRPr lang="en-US" sz="28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Basic Terminology - I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54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86840"/>
            <a:ext cx="38100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Population Parameter:</a:t>
            </a:r>
          </a:p>
          <a:p>
            <a:pPr eaLnBrk="1" hangingPunct="1"/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It is any summary number, like an average or percentage, that describes the entire population. </a:t>
            </a:r>
          </a:p>
          <a:p>
            <a:pPr eaLnBrk="1" hangingPunct="1"/>
            <a:endParaRPr lang="en-US" sz="11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234950" indent="-234950" eaLnBrk="1" hangingPunct="1">
              <a:buFont typeface="Arial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These are the true values, which are usually unknown.</a:t>
            </a:r>
          </a:p>
          <a:p>
            <a:pPr marL="234950" indent="-234950" eaLnBrk="1" hangingPunct="1">
              <a:buFont typeface="Arial"/>
              <a:buChar char="•"/>
            </a:pPr>
            <a:endParaRPr lang="en-US" sz="1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Basic Terminology - I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83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86840"/>
            <a:ext cx="38100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Population Parameter:</a:t>
            </a:r>
          </a:p>
          <a:p>
            <a:pPr eaLnBrk="1" hangingPunct="1"/>
            <a:endParaRPr lang="en-US" sz="16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234950" indent="-234950" eaLnBrk="1" hangingPunct="1">
              <a:buFont typeface="Arial"/>
              <a:buChar char="•"/>
            </a:pPr>
            <a:endParaRPr lang="en-US" sz="1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234950" indent="-234950" eaLnBrk="1" hangingPunct="1">
              <a:buFont typeface="Arial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These values are denoted by Greek letters. e.g.: </a:t>
            </a:r>
          </a:p>
          <a:p>
            <a:pPr marL="454025"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Population Mean μ (Mu)</a:t>
            </a:r>
          </a:p>
          <a:p>
            <a:pPr marL="454025"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Population Proportion π (Pi)</a:t>
            </a:r>
          </a:p>
          <a:p>
            <a:pPr eaLnBrk="1" hangingPunct="1"/>
            <a:endParaRPr lang="en-US" sz="28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Basic Terminology - I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640080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xmlns="" val="278002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32004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Applied Biostatistics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133600"/>
            <a:ext cx="434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Bell Gothic Std Black" pitchFamily="34" charset="0"/>
                <a:cs typeface="Arial" panose="020B0604020202020204" pitchFamily="34" charset="0"/>
              </a:rPr>
              <a:t>Introduction to Biostatistics</a:t>
            </a:r>
            <a:endParaRPr lang="en-US" sz="2800" b="1" dirty="0"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85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Applied Biostatistics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3622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Bell Gothic Std Black" pitchFamily="34" charset="0"/>
                <a:cs typeface="Arial" panose="020B0604020202020204" pitchFamily="34" charset="0"/>
              </a:rPr>
              <a:t>Basic Terminology - II</a:t>
            </a:r>
            <a:endParaRPr lang="en-US" sz="2800" b="1" dirty="0"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7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Basic Terminology - II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76800" y="1601733"/>
            <a:ext cx="3505200" cy="3505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60720" y="1920240"/>
            <a:ext cx="2133600" cy="2057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79720" y="411093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Population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2720" y="243453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Sample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838200" y="1382837"/>
            <a:ext cx="40386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It is not usually possible to study the whole population. </a:t>
            </a:r>
          </a:p>
          <a:p>
            <a:pPr marL="171450" indent="-171450" eaLnBrk="1" hangingPunct="1">
              <a:buFont typeface="Arial"/>
              <a:buChar char="•"/>
            </a:pPr>
            <a:endParaRPr lang="en-US" sz="2400" b="1" dirty="0">
              <a:solidFill>
                <a:srgbClr val="000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Studying a population requires</a:t>
            </a:r>
          </a:p>
          <a:p>
            <a:pPr marL="857250" lvl="1" indent="-342900" eaLnBrk="1" hangingPunct="1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A lot of time</a:t>
            </a:r>
          </a:p>
          <a:p>
            <a:pPr marL="857250" lvl="1" indent="-342900" eaLnBrk="1" hangingPunct="1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resources</a:t>
            </a:r>
          </a:p>
          <a:p>
            <a:pPr eaLnBrk="1" hangingPunct="1"/>
            <a:endParaRPr lang="en-US" sz="2000" b="1" dirty="0">
              <a:solidFill>
                <a:srgbClr val="000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5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815840" y="1387599"/>
            <a:ext cx="3733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Sample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is 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a representative part of a Population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.</a:t>
            </a:r>
          </a:p>
          <a:p>
            <a:pPr eaLnBrk="1" hangingPunct="1"/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A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sample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survey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 is a study that obtains data from a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subset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 of a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population of our interest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, in order to estimate population attributes</a:t>
            </a:r>
            <a:r>
              <a:rPr lang="en-US" b="1" dirty="0">
                <a:latin typeface="DokChampa" panose="020B0604020202020204" pitchFamily="34" charset="-34"/>
                <a:cs typeface="DokChampa" panose="020B0604020202020204" pitchFamily="34" charset="-34"/>
              </a:rPr>
              <a:t>. </a:t>
            </a:r>
          </a:p>
          <a:p>
            <a:pPr eaLnBrk="1" hangingPunct="1"/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Basic Terminology - II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47800" y="2362200"/>
            <a:ext cx="2971800" cy="2971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62200" y="3200400"/>
            <a:ext cx="1828800" cy="1905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3581400"/>
            <a:ext cx="1066800" cy="1066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1752600"/>
            <a:ext cx="1676400" cy="14478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200" y="1600200"/>
            <a:ext cx="1295400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6400" y="2983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Population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5400" y="205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220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46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S4</a:t>
            </a:r>
          </a:p>
        </p:txBody>
      </p:sp>
    </p:spTree>
    <p:extLst>
      <p:ext uri="{BB962C8B-B14F-4D97-AF65-F5344CB8AC3E}">
        <p14:creationId xmlns:p14="http://schemas.microsoft.com/office/powerpoint/2010/main" xmlns="" val="67910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82613"/>
            <a:ext cx="4038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Characteristics of a good sample</a:t>
            </a:r>
          </a:p>
          <a:p>
            <a:pPr eaLnBrk="1" hangingPunct="1"/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Representative.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It captures most of the variation in the population.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Obtained by using proper sampling methodology.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Basic Terminology - II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59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82613"/>
            <a:ext cx="4038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Characteristics of a good sample</a:t>
            </a:r>
          </a:p>
          <a:p>
            <a:pPr eaLnBrk="1" hangingPunct="1"/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4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457200" indent="-457200" eaLnBrk="1" hangingPunct="1">
              <a:buFont typeface="+mj-lt"/>
              <a:buAutoNum type="arabicPeriod" startAt="4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Focus on objective</a:t>
            </a:r>
          </a:p>
          <a:p>
            <a:pPr marL="457200" indent="-457200" eaLnBrk="1" hangingPunct="1">
              <a:buFont typeface="+mj-lt"/>
              <a:buAutoNum type="arabicPeriod" startAt="4"/>
            </a:pPr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457200" indent="-457200" eaLnBrk="1" hangingPunct="1">
              <a:buFont typeface="+mj-lt"/>
              <a:buAutoNum type="arabicPeriod" startAt="4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Informative with minimum use of resources.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Basic Terminology - II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28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88313"/>
            <a:ext cx="3870960" cy="536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Sample Statistic</a:t>
            </a:r>
            <a:endParaRPr lang="en-US" sz="28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endParaRPr lang="en-US" sz="105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r>
              <a:rPr lang="en-US" sz="23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Any summary number, like an average or percentage, that describes the sample.</a:t>
            </a:r>
          </a:p>
          <a:p>
            <a:pPr eaLnBrk="1" hangingPunct="1"/>
            <a:endParaRPr lang="en-US" sz="23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3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Sample statistics are random variables.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3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These are the values which are usually denoted by Latin letters</a:t>
            </a:r>
          </a:p>
          <a:p>
            <a:pPr marL="517525" lvl="1" indent="-166688" eaLnBrk="1" hangingPunct="1">
              <a:buFont typeface="Arial"/>
              <a:buChar char="•"/>
            </a:pPr>
            <a:r>
              <a:rPr lang="en-US" sz="23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Sample Standard Deviation (s)</a:t>
            </a:r>
          </a:p>
          <a:p>
            <a:pPr marL="517525" lvl="1" indent="-166688" eaLnBrk="1" hangingPunct="1">
              <a:buFont typeface="Arial"/>
              <a:buChar char="•"/>
            </a:pPr>
            <a:r>
              <a:rPr lang="en-US" sz="23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Sample Proportion (p) </a:t>
            </a:r>
            <a:endParaRPr lang="en-US" sz="23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342900" indent="-342900" eaLnBrk="1" hangingPunct="1">
              <a:buFont typeface="Arial"/>
              <a:buChar char="•"/>
            </a:pPr>
            <a:endParaRPr lang="en-US" sz="20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Basic Terminology - II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640080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xmlns="" val="304352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Applied Biostatistics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7563" y="2895600"/>
            <a:ext cx="18271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Topic # 4</a:t>
            </a:r>
          </a:p>
        </p:txBody>
      </p:sp>
    </p:spTree>
    <p:extLst>
      <p:ext uri="{BB962C8B-B14F-4D97-AF65-F5344CB8AC3E}">
        <p14:creationId xmlns:p14="http://schemas.microsoft.com/office/powerpoint/2010/main" xmlns="" val="291858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86840"/>
            <a:ext cx="379476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Objectives of this course are twofold:</a:t>
            </a:r>
          </a:p>
          <a:p>
            <a:pPr eaLnBrk="1" hangingPunct="1"/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To Learn organize and summarize data.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To learn how to reach decisions about the large body of data by examining only a small part of it.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Types of 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45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975009"/>
            <a:ext cx="4038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Types of Statistics</a:t>
            </a:r>
          </a:p>
          <a:p>
            <a:pPr eaLnBrk="1" hangingPunct="1"/>
            <a:endParaRPr lang="en-US" sz="26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6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Descriptive Statistics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6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6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Inferential Statistics</a:t>
            </a:r>
          </a:p>
          <a:p>
            <a:pPr lvl="1" indent="0" eaLnBrk="1" hangingPunct="1"/>
            <a:endParaRPr lang="en-US" sz="26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Types of 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68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79875"/>
            <a:ext cx="379476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Descriptive Statistics</a:t>
            </a:r>
          </a:p>
          <a:p>
            <a:pPr marL="6350" lvl="1" indent="0" eaLnBrk="1" hangingPunct="1"/>
            <a:endParaRPr lang="en-US" sz="24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6350" lvl="1" indent="0"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These are the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statistical methodologies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which are used to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Organize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and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Summarize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data.</a:t>
            </a:r>
          </a:p>
          <a:p>
            <a:pPr marL="6350" lvl="1" indent="0" eaLnBrk="1" hangingPunct="1"/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6350" lvl="1" indent="0"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Together with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simple graphics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they form the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basis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for virtually every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quantitative analysis 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of data.</a:t>
            </a:r>
          </a:p>
          <a:p>
            <a:pPr marL="6350" lvl="1" indent="0" eaLnBrk="1" hangingPunct="1"/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Types of 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52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94162"/>
            <a:ext cx="371856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Statistics is a field of study that is concerned with: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T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he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collection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,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organization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,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summarization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, and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analysis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of data.</a:t>
            </a:r>
          </a:p>
          <a:p>
            <a:pPr eaLnBrk="1" hangingPunct="1"/>
            <a:endParaRPr lang="en-US" sz="20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The drawing of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inferences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about a body of data, when only a part of data is observed.</a:t>
            </a:r>
          </a:p>
          <a:p>
            <a:pPr eaLnBrk="1" hangingPunct="1"/>
            <a:endParaRPr lang="en-US" sz="20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Introduction to Biostatistics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7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79875"/>
            <a:ext cx="379476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Descriptive Statistics</a:t>
            </a:r>
          </a:p>
          <a:p>
            <a:pPr marL="6350" lvl="1" indent="0" eaLnBrk="1" hangingPunct="1"/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6350" lvl="1" indent="0" eaLnBrk="1" hangingPunct="1"/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Descriptive analysis is also known as Exploratory 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D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ata Analysis (EDA)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Types of 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11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83685"/>
            <a:ext cx="4038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Inferential Statistics</a:t>
            </a:r>
          </a:p>
          <a:p>
            <a:pPr lvl="1" indent="0" eaLnBrk="1" hangingPunct="1"/>
            <a:endParaRPr lang="en-US" sz="22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6350" lvl="1" indent="0" eaLnBrk="1" hangingPunct="1"/>
            <a:endParaRPr lang="en-US" sz="24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6350" lvl="1" indent="0" eaLnBrk="1" hangingPunct="1"/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These are statistical methodologies 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using 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which we reach a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conclusion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 about a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population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 on the basis of the information contained in the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sample.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2004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Types of 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640080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xmlns="" val="330914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83328"/>
            <a:ext cx="371856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0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Statistics also plays a vital role in all the phases of research starting from the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planning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to the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policy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making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Introduction to Biostatistics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80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89459"/>
            <a:ext cx="38709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DokChampa" panose="020B0604020202020204" pitchFamily="34" charset="-34"/>
                <a:cs typeface="DokChampa" panose="020B0604020202020204" pitchFamily="34" charset="-34"/>
              </a:rPr>
              <a:t>BioStatistics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is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The use of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statistical</a:t>
            </a:r>
            <a:r>
              <a:rPr lang="en-US" sz="2400" b="1" dirty="0" smtClean="0">
                <a:solidFill>
                  <a:srgbClr val="660066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tools 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for the data that is derived from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biological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sciences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and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medicine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.</a:t>
            </a:r>
          </a:p>
          <a:p>
            <a:pPr marL="342900" indent="-342900" eaLnBrk="1" hangingPunct="1">
              <a:buFont typeface="Arial"/>
              <a:buChar char="•"/>
            </a:pPr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Bio-statistical methods were used in the ancient civilizations like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Ancient Greece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Ancient Rome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India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and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China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.</a:t>
            </a:r>
          </a:p>
          <a:p>
            <a:pPr marL="342900" indent="-342900" eaLnBrk="1" hangingPunct="1">
              <a:buFont typeface="Arial"/>
              <a:buChar char="•"/>
            </a:pPr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2004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Introduction to Biostatistics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12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15840" y="1389459"/>
            <a:ext cx="37185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4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342900" indent="-342900" eaLnBrk="1" hangingPunct="1">
              <a:buFont typeface="Arial"/>
              <a:buChar char="•"/>
            </a:pPr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One of the earliest known demographic / Bio-statistics study was conducted by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John </a:t>
            </a:r>
            <a:r>
              <a:rPr lang="en-US" sz="2400" b="1" dirty="0" err="1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Graunt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(1662).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He developed life tables to warn off the onset and spread of Bubonic plague in London. </a:t>
            </a:r>
            <a:endParaRPr lang="en-US" sz="2400" b="1" dirty="0" smtClean="0">
              <a:solidFill>
                <a:srgbClr val="7030A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342900" indent="-342900" eaLnBrk="1" hangingPunct="1">
              <a:buFont typeface="Arial"/>
              <a:buChar char="•"/>
            </a:pPr>
            <a:endParaRPr lang="en-US" sz="24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Introduction to Biostatistics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01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8520" y="1389637"/>
            <a:ext cx="525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The Lady with a Lamp </a:t>
            </a:r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(1820 </a:t>
            </a:r>
            <a:r>
              <a:rPr lang="mr-IN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–</a:t>
            </a:r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1910)</a:t>
            </a:r>
            <a:endParaRPr lang="en-US" sz="20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One 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of the early known Statistician who not only used statistical methodologies to detect the </a:t>
            </a:r>
            <a:r>
              <a:rPr lang="en-US" sz="2400" b="1" dirty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causes of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deaths 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of British 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soldiers during Crimean War but also convinced Queen for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evidence based policy making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to provide better sanitary conditions for soldiers. </a:t>
            </a:r>
            <a:endParaRPr lang="en-US" sz="24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32004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Introduction to Biostatistics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198" y="1682263"/>
            <a:ext cx="2399322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51054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goo.gl</a:t>
            </a:r>
            <a:r>
              <a:rPr lang="en-US" sz="1600" dirty="0"/>
              <a:t>/MVa1Jr</a:t>
            </a:r>
          </a:p>
        </p:txBody>
      </p:sp>
    </p:spTree>
    <p:extLst>
      <p:ext uri="{BB962C8B-B14F-4D97-AF65-F5344CB8AC3E}">
        <p14:creationId xmlns:p14="http://schemas.microsoft.com/office/powerpoint/2010/main" xmlns="" val="94991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Introduction to Biostatistics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320" y="567005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goo.gl</a:t>
            </a:r>
            <a:r>
              <a:rPr lang="en-US" dirty="0"/>
              <a:t>/XWdN6Z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80" y="1828800"/>
            <a:ext cx="2628900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400" y="1676400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Sir Ronald A. Fisher (1890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-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1962)</a:t>
            </a:r>
          </a:p>
          <a:p>
            <a:pPr marL="742950" lvl="1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 Bio-Statistician</a:t>
            </a:r>
          </a:p>
          <a:p>
            <a:pPr marL="742950" lvl="1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Evolutionary Biologist</a:t>
            </a:r>
          </a:p>
          <a:p>
            <a:pPr marL="742950" lvl="1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Geneticist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He developed Statistical Methodologies to combine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Mendelian Genetics 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and 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natural selection.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Famously known as “</a:t>
            </a:r>
            <a:r>
              <a:rPr lang="en-US" sz="2400" b="1" dirty="0" smtClean="0">
                <a:solidFill>
                  <a:srgbClr val="7030A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Father of Modern Statistical sciences</a:t>
            </a:r>
            <a:r>
              <a:rPr lang="en-US" sz="24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”</a:t>
            </a:r>
            <a:r>
              <a:rPr lang="en-US" sz="2400" b="1" dirty="0">
                <a:latin typeface="DokChampa" panose="020B0604020202020204" pitchFamily="34" charset="-34"/>
                <a:cs typeface="DokChampa" panose="020B0604020202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2464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00600" y="1430953"/>
            <a:ext cx="37338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5888" indent="-6350">
              <a:buNone/>
            </a:pPr>
            <a:r>
              <a:rPr lang="en-US" sz="22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Applications of Biostatistics:</a:t>
            </a:r>
            <a:endParaRPr lang="en-US" b="1" i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eaLnBrk="1" hangingPunct="1"/>
            <a:endParaRPr lang="en-US" sz="22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Public Health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Pharmacology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Epidemiology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b="1" dirty="0">
                <a:latin typeface="DokChampa" panose="020B0604020202020204" pitchFamily="34" charset="-34"/>
                <a:cs typeface="DokChampa" panose="020B0604020202020204" pitchFamily="34" charset="-34"/>
              </a:rPr>
              <a:t>Medicine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Genetics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Genomics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Proteomics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Bioinformatics</a:t>
            </a:r>
          </a:p>
          <a:p>
            <a:pPr lvl="1" indent="0" eaLnBrk="1" hangingPunct="1"/>
            <a:r>
              <a:rPr lang="en-US" sz="2000" b="1" dirty="0" err="1" smtClean="0">
                <a:latin typeface="DokChampa" panose="020B0604020202020204" pitchFamily="34" charset="-34"/>
                <a:cs typeface="DokChampa" panose="020B0604020202020204" pitchFamily="34" charset="-34"/>
              </a:rPr>
              <a:t>etc</a:t>
            </a:r>
            <a:r>
              <a:rPr lang="en-US" sz="20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en-US" sz="2000" b="1" dirty="0" err="1" smtClean="0">
                <a:latin typeface="DokChampa" panose="020B0604020202020204" pitchFamily="34" charset="-34"/>
                <a:cs typeface="DokChampa" panose="020B0604020202020204" pitchFamily="34" charset="-34"/>
              </a:rPr>
              <a:t>etc</a:t>
            </a:r>
            <a:endParaRPr lang="en-US" sz="2000" b="1" dirty="0" smtClean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13789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ell Gothic Std Black" pitchFamily="34" charset="0"/>
                <a:cs typeface="Arial" panose="020B0604020202020204" pitchFamily="34" charset="0"/>
              </a:rPr>
              <a:t>Introduction to Biostatistics</a:t>
            </a:r>
            <a:endParaRPr lang="en-US" sz="3600" b="1" dirty="0">
              <a:solidFill>
                <a:schemeClr val="bg1"/>
              </a:solidFill>
              <a:latin typeface="Bell Gothic Std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04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6971</TotalTime>
  <Words>932</Words>
  <Application>Microsoft Office PowerPoint</Application>
  <PresentationFormat>On-screen Show (4:3)</PresentationFormat>
  <Paragraphs>266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 Mansuri</dc:creator>
  <cp:lastModifiedBy>Yasmeen</cp:lastModifiedBy>
  <cp:revision>637</cp:revision>
  <dcterms:created xsi:type="dcterms:W3CDTF">2006-08-16T00:00:00Z</dcterms:created>
  <dcterms:modified xsi:type="dcterms:W3CDTF">2017-04-11T16:33:30Z</dcterms:modified>
</cp:coreProperties>
</file>