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8978-D178-4E89-8C9B-9219408EDDC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7A9D-C5EC-4B5A-A346-8D25B085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7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8978-D178-4E89-8C9B-9219408EDDC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7A9D-C5EC-4B5A-A346-8D25B085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6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8978-D178-4E89-8C9B-9219408EDDC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7A9D-C5EC-4B5A-A346-8D25B085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9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8978-D178-4E89-8C9B-9219408EDDC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7A9D-C5EC-4B5A-A346-8D25B085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6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8978-D178-4E89-8C9B-9219408EDDC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7A9D-C5EC-4B5A-A346-8D25B085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4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8978-D178-4E89-8C9B-9219408EDDC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7A9D-C5EC-4B5A-A346-8D25B085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2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8978-D178-4E89-8C9B-9219408EDDC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7A9D-C5EC-4B5A-A346-8D25B085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6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8978-D178-4E89-8C9B-9219408EDDC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7A9D-C5EC-4B5A-A346-8D25B085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9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8978-D178-4E89-8C9B-9219408EDDC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7A9D-C5EC-4B5A-A346-8D25B085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8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8978-D178-4E89-8C9B-9219408EDDC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7A9D-C5EC-4B5A-A346-8D25B085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4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8978-D178-4E89-8C9B-9219408EDDC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7A9D-C5EC-4B5A-A346-8D25B085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1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68978-D178-4E89-8C9B-9219408EDDC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57A9D-C5EC-4B5A-A346-8D25B085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0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2120" y="1197170"/>
            <a:ext cx="917084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DNA EXTRACTION METHODS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0186" y="2710050"/>
            <a:ext cx="98536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DNA Extraction is the isolation and purification of DNA (deoxyribonucleic acid)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9684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3216" y="228264"/>
            <a:ext cx="67061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Lysis of Red Blood Cells, RBC</a:t>
            </a:r>
          </a:p>
        </p:txBody>
      </p:sp>
      <p:sp>
        <p:nvSpPr>
          <p:cNvPr id="3" name="Rectangle 2"/>
          <p:cNvSpPr/>
          <p:nvPr/>
        </p:nvSpPr>
        <p:spPr>
          <a:xfrm>
            <a:off x="668739" y="1059261"/>
            <a:ext cx="1049512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Lysis </a:t>
            </a:r>
            <a:r>
              <a:rPr lang="en-US" sz="2400" dirty="0"/>
              <a:t>of red blood </a:t>
            </a:r>
            <a:r>
              <a:rPr lang="en-US" sz="2400" dirty="0" smtClean="0"/>
              <a:t>cells</a:t>
            </a:r>
          </a:p>
          <a:p>
            <a:endParaRPr lang="en-US" sz="2400" dirty="0"/>
          </a:p>
          <a:p>
            <a:pPr lvl="0"/>
            <a:r>
              <a:rPr lang="en-US" sz="2400" dirty="0"/>
              <a:t>Added 800 </a:t>
            </a:r>
            <a:r>
              <a:rPr lang="en-US" sz="2400" dirty="0" err="1"/>
              <a:t>uL</a:t>
            </a:r>
            <a:r>
              <a:rPr lang="en-US" sz="2400" dirty="0"/>
              <a:t> of </a:t>
            </a:r>
            <a:r>
              <a:rPr lang="en-US" sz="2400" dirty="0" err="1"/>
              <a:t>Tris</a:t>
            </a:r>
            <a:r>
              <a:rPr lang="en-US" sz="2400" dirty="0"/>
              <a:t> EDTA buffer (</a:t>
            </a:r>
            <a:r>
              <a:rPr lang="en-US" sz="2400" dirty="0" err="1"/>
              <a:t>Tris</a:t>
            </a:r>
            <a:r>
              <a:rPr lang="en-US" sz="2400" dirty="0"/>
              <a:t> </a:t>
            </a:r>
            <a:r>
              <a:rPr lang="en-US" sz="2400" dirty="0" err="1"/>
              <a:t>HCl</a:t>
            </a:r>
            <a:r>
              <a:rPr lang="en-US" sz="2400" dirty="0"/>
              <a:t> 10mM, EDTA 2mM) in 200 </a:t>
            </a:r>
            <a:r>
              <a:rPr lang="en-US" sz="2400" dirty="0" err="1"/>
              <a:t>uL</a:t>
            </a:r>
            <a:r>
              <a:rPr lang="en-US" sz="2400" dirty="0"/>
              <a:t> ml of the blood. Mixed by inverting several times. </a:t>
            </a:r>
          </a:p>
          <a:p>
            <a:pPr lvl="0"/>
            <a:endParaRPr lang="da-DK" sz="2400" dirty="0" smtClean="0"/>
          </a:p>
          <a:p>
            <a:pPr lvl="0"/>
            <a:r>
              <a:rPr lang="da-DK" sz="2400" dirty="0" smtClean="0"/>
              <a:t>Centrifuged </a:t>
            </a:r>
            <a:r>
              <a:rPr lang="da-DK" sz="2400" dirty="0"/>
              <a:t>at 5000 rpm for 10 min.</a:t>
            </a:r>
            <a:endParaRPr lang="en-US" sz="2400" dirty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Discarded </a:t>
            </a:r>
            <a:r>
              <a:rPr lang="en-US" sz="2400" dirty="0"/>
              <a:t>the supernatant. 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Break </a:t>
            </a:r>
            <a:r>
              <a:rPr lang="en-US" sz="2400" dirty="0"/>
              <a:t>the pellet formed at the bottom of the </a:t>
            </a:r>
            <a:r>
              <a:rPr lang="en-US" sz="2400" dirty="0" err="1"/>
              <a:t>eppendorf</a:t>
            </a:r>
            <a:r>
              <a:rPr lang="en-US" sz="2400" dirty="0"/>
              <a:t> tube by tapping it gently. Add 1 mL TE buffer and mixed it gently.  </a:t>
            </a:r>
          </a:p>
          <a:p>
            <a:pPr lvl="0"/>
            <a:endParaRPr lang="da-DK" sz="2400" dirty="0" smtClean="0"/>
          </a:p>
          <a:p>
            <a:pPr lvl="0"/>
            <a:r>
              <a:rPr lang="da-DK" sz="2400" dirty="0" smtClean="0"/>
              <a:t>Centrifuged </a:t>
            </a:r>
            <a:r>
              <a:rPr lang="da-DK" sz="2400" dirty="0"/>
              <a:t>at 5000 rpm for 10 min. this</a:t>
            </a:r>
            <a:r>
              <a:rPr lang="en-US" sz="2400" dirty="0"/>
              <a:t> step may be </a:t>
            </a:r>
            <a:r>
              <a:rPr lang="en-US" sz="2800" dirty="0">
                <a:solidFill>
                  <a:srgbClr val="00B0F0"/>
                </a:solidFill>
              </a:rPr>
              <a:t>repeated until pallet becomes light pink.</a:t>
            </a:r>
            <a:endParaRPr lang="en-US" sz="2400" dirty="0">
              <a:solidFill>
                <a:srgbClr val="00B0F0"/>
              </a:solidFill>
            </a:endParaRPr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922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8463" y="228264"/>
            <a:ext cx="1075570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Digestion step (Lysis of White blood cells, WBC)</a:t>
            </a:r>
          </a:p>
          <a:p>
            <a:pPr algn="ctr"/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7670" y="1072908"/>
            <a:ext cx="104951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Pellet </a:t>
            </a:r>
            <a:r>
              <a:rPr lang="en-US" sz="2400" dirty="0"/>
              <a:t>obtained after </a:t>
            </a:r>
            <a:r>
              <a:rPr lang="en-US" sz="2400" dirty="0" err="1"/>
              <a:t>lysis</a:t>
            </a:r>
            <a:r>
              <a:rPr lang="en-US" sz="2400" dirty="0"/>
              <a:t> of RBCs re-suspended in </a:t>
            </a:r>
            <a:endParaRPr lang="en-US" sz="2400" dirty="0" smtClean="0"/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400 </a:t>
            </a:r>
            <a:r>
              <a:rPr lang="en-US" sz="2400" dirty="0" err="1"/>
              <a:t>uL</a:t>
            </a:r>
            <a:r>
              <a:rPr lang="en-US" sz="2400" dirty="0"/>
              <a:t> Buffer TNE (</a:t>
            </a:r>
            <a:r>
              <a:rPr lang="en-US" sz="2400" dirty="0" err="1"/>
              <a:t>Tris</a:t>
            </a:r>
            <a:r>
              <a:rPr lang="en-US" sz="2400" dirty="0"/>
              <a:t> HCL 10mM, EDTA 2mM, </a:t>
            </a:r>
            <a:r>
              <a:rPr lang="en-US" sz="2400" dirty="0" err="1"/>
              <a:t>NaCl</a:t>
            </a:r>
            <a:r>
              <a:rPr lang="en-US" sz="2400" dirty="0"/>
              <a:t> 400mM), </a:t>
            </a:r>
            <a:endParaRPr lang="en-US" sz="2400" dirty="0" smtClean="0"/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200</a:t>
            </a:r>
            <a:r>
              <a:rPr lang="en-US" sz="2400" dirty="0">
                <a:sym typeface="Symbol" panose="05050102010706020507" pitchFamily="18" charset="2"/>
              </a:rPr>
              <a:t></a:t>
            </a:r>
            <a:r>
              <a:rPr lang="en-US" sz="2400" dirty="0"/>
              <a:t>L 10% SDS </a:t>
            </a:r>
            <a:endParaRPr lang="en-US" sz="2400" dirty="0" smtClean="0"/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50 </a:t>
            </a:r>
            <a:r>
              <a:rPr lang="en-US" sz="2400" dirty="0">
                <a:sym typeface="Symbol" panose="05050102010706020507" pitchFamily="18" charset="2"/>
              </a:rPr>
              <a:t></a:t>
            </a:r>
            <a:r>
              <a:rPr lang="en-US" sz="2400" dirty="0"/>
              <a:t>L Proteinase K (50 </a:t>
            </a:r>
            <a:r>
              <a:rPr lang="en-US" sz="2400" dirty="0">
                <a:sym typeface="Symbol" panose="05050102010706020507" pitchFamily="18" charset="2"/>
              </a:rPr>
              <a:t></a:t>
            </a:r>
            <a:r>
              <a:rPr lang="en-US" sz="2400" dirty="0"/>
              <a:t>l of 10µg/</a:t>
            </a:r>
            <a:r>
              <a:rPr lang="en-US" sz="2400" dirty="0" err="1"/>
              <a:t>uL</a:t>
            </a:r>
            <a:r>
              <a:rPr lang="en-US" sz="2400" dirty="0"/>
              <a:t> conc.).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Homogenize </a:t>
            </a:r>
            <a:r>
              <a:rPr lang="en-US" sz="2400" dirty="0"/>
              <a:t>the tube with gentle </a:t>
            </a:r>
            <a:r>
              <a:rPr lang="en-US" sz="2400" dirty="0" smtClean="0"/>
              <a:t>rotation </a:t>
            </a:r>
          </a:p>
          <a:p>
            <a:endParaRPr lang="en-US" sz="2400" dirty="0"/>
          </a:p>
          <a:p>
            <a:r>
              <a:rPr lang="en-US" sz="2400" dirty="0" smtClean="0"/>
              <a:t>Samples </a:t>
            </a:r>
            <a:r>
              <a:rPr lang="en-US" sz="2400" dirty="0"/>
              <a:t>incubate at overnight in 58 °C in shaker water bath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Next Day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4800" y="5391500"/>
            <a:ext cx="1450974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996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7591" y="228264"/>
            <a:ext cx="103374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Phase Separation step (Extraction of Protein) </a:t>
            </a:r>
          </a:p>
          <a:p>
            <a:pPr algn="ctr"/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7670" y="1072908"/>
            <a:ext cx="104951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In this step, we can remove the digested protein through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6M </a:t>
            </a:r>
            <a:r>
              <a:rPr lang="en-US" sz="2400" dirty="0" err="1" smtClean="0"/>
              <a:t>NaCl</a:t>
            </a:r>
            <a:r>
              <a:rPr lang="en-US" sz="2400" dirty="0" smtClean="0"/>
              <a:t> (Inorganic Method) or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Phenol-chloroform </a:t>
            </a:r>
            <a:r>
              <a:rPr lang="en-US" sz="2400" dirty="0" err="1" smtClean="0"/>
              <a:t>isoamyl</a:t>
            </a:r>
            <a:r>
              <a:rPr lang="en-US" sz="2400" dirty="0" smtClean="0"/>
              <a:t> alcohol (PCI, in ratio 25:24:1 respectively) (Organic Method). </a:t>
            </a:r>
          </a:p>
          <a:p>
            <a:r>
              <a:rPr lang="en-US" sz="2400" dirty="0" smtClean="0"/>
              <a:t>DNA released into solution is extracted with PCI to remove </a:t>
            </a:r>
            <a:r>
              <a:rPr lang="en-US" sz="2400" dirty="0" err="1" smtClean="0"/>
              <a:t>proteinaceous</a:t>
            </a:r>
            <a:r>
              <a:rPr lang="en-US" sz="2400" dirty="0" smtClean="0"/>
              <a:t> materials.</a:t>
            </a:r>
          </a:p>
          <a:p>
            <a:r>
              <a:rPr lang="en-US" sz="2400" dirty="0" smtClean="0"/>
              <a:t>Add equal volume of phenol-chloroform-</a:t>
            </a:r>
            <a:r>
              <a:rPr lang="en-US" sz="2400" dirty="0" err="1" smtClean="0"/>
              <a:t>isoamyl</a:t>
            </a:r>
            <a:r>
              <a:rPr lang="en-US" sz="2400" dirty="0" smtClean="0"/>
              <a:t> (PCI) alcohol Mix gently for 2 min and centrifuge for 10 minutes at 10,000 rpm at 4C.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9666" y="3780430"/>
            <a:ext cx="4316401" cy="28728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18699" y="489369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Carefully remove the top (aqueous) phase containing the DNA using a 1000-ul pipette transfer to a new tube. 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40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2574" y="164967"/>
            <a:ext cx="60681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DNA Precipitation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477670" y="1072908"/>
            <a:ext cx="104951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Precipitate </a:t>
            </a:r>
            <a:r>
              <a:rPr lang="en-US" sz="2400" dirty="0"/>
              <a:t>the DNA with absolute isopropanol and inverted the tubes gently till DNA threads became visible and then left the tubes at room temperature for 10 minutes.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Centrifuged </a:t>
            </a:r>
            <a:r>
              <a:rPr lang="en-US" sz="2400" dirty="0"/>
              <a:t>at 8000 rpm for 10 minutes and discarded the supernatant carefully and white pellet of DNA may visible at the bottom of the tube.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43417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1379" y="365022"/>
            <a:ext cx="77792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Washing with ice cold Ethanol</a:t>
            </a:r>
          </a:p>
        </p:txBody>
      </p:sp>
      <p:sp>
        <p:nvSpPr>
          <p:cNvPr id="3" name="Rectangle 2"/>
          <p:cNvSpPr/>
          <p:nvPr/>
        </p:nvSpPr>
        <p:spPr>
          <a:xfrm>
            <a:off x="477670" y="1223033"/>
            <a:ext cx="104951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Washed </a:t>
            </a:r>
            <a:r>
              <a:rPr lang="en-US" sz="2400" dirty="0"/>
              <a:t>DNA pellet with 1 mL of 70-100% ethanol, break and mix the pellet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Then </a:t>
            </a:r>
            <a:r>
              <a:rPr lang="en-US" sz="2400" dirty="0"/>
              <a:t>centrifuged at 8000 rpm for 10 minutes and discarded the supernatant carefully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Air </a:t>
            </a:r>
            <a:r>
              <a:rPr lang="en-US" sz="2400" dirty="0"/>
              <a:t>dried the DNA pellet at room </a:t>
            </a:r>
            <a:r>
              <a:rPr lang="en-US" sz="2400" dirty="0" smtClean="0"/>
              <a:t>temperature for at least 2 hours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9853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1379" y="365022"/>
            <a:ext cx="777922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Dilute the pellet </a:t>
            </a:r>
          </a:p>
          <a:p>
            <a:pPr algn="ctr"/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4148" y="1509635"/>
            <a:ext cx="1049512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Add </a:t>
            </a:r>
            <a:r>
              <a:rPr lang="en-US" sz="2400" dirty="0"/>
              <a:t>50-100 </a:t>
            </a:r>
            <a:r>
              <a:rPr lang="en-US" sz="2400" dirty="0" err="1"/>
              <a:t>uL</a:t>
            </a:r>
            <a:r>
              <a:rPr lang="en-US" sz="2400" dirty="0"/>
              <a:t> of low T.E. (</a:t>
            </a:r>
            <a:r>
              <a:rPr lang="en-US" sz="2400" dirty="0" err="1"/>
              <a:t>Tris</a:t>
            </a:r>
            <a:r>
              <a:rPr lang="en-US" sz="2400" dirty="0"/>
              <a:t> </a:t>
            </a:r>
            <a:r>
              <a:rPr lang="en-US" sz="2400" dirty="0" err="1"/>
              <a:t>HCl</a:t>
            </a:r>
            <a:r>
              <a:rPr lang="en-US" sz="2400" dirty="0"/>
              <a:t> 10 mL, EDTA 0.2mM) or DEPC water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Place </a:t>
            </a:r>
            <a:r>
              <a:rPr lang="en-US" sz="2400" dirty="0"/>
              <a:t>the tubes in a shaking water bath at 70°C for one hour so that nucleases were inactivated. Finally DNA will store at –20</a:t>
            </a:r>
            <a:r>
              <a:rPr lang="en-US" sz="2400" baseline="30000" dirty="0"/>
              <a:t>o</a:t>
            </a:r>
            <a:r>
              <a:rPr lang="en-US" sz="2400" dirty="0"/>
              <a:t>C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3600" dirty="0" smtClean="0">
                <a:solidFill>
                  <a:srgbClr val="00B0F0"/>
                </a:solidFill>
              </a:rPr>
              <a:t>Next DNA Quantifications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571" y="3340076"/>
            <a:ext cx="3423528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4312" y="3144813"/>
            <a:ext cx="18097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69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0186" y="160025"/>
            <a:ext cx="917084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DNA EXTRACTION METHODS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0186" y="1399865"/>
            <a:ext cx="985368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DNA extraction is used to isolate</a:t>
            </a:r>
          </a:p>
          <a:p>
            <a:r>
              <a:rPr lang="en-US" sz="2400" dirty="0" smtClean="0"/>
              <a:t>Types of DNA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Mitochondrial DNA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Genomic DNA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Plasmid DNA</a:t>
            </a:r>
          </a:p>
        </p:txBody>
      </p:sp>
      <p:sp>
        <p:nvSpPr>
          <p:cNvPr id="4" name="Rectangle 3"/>
          <p:cNvSpPr/>
          <p:nvPr/>
        </p:nvSpPr>
        <p:spPr>
          <a:xfrm>
            <a:off x="668741" y="3686145"/>
            <a:ext cx="111365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Can We Recover DNA From a Variety of Sources of Biological Evidence?</a:t>
            </a:r>
          </a:p>
          <a:p>
            <a:endParaRPr lang="en-US" sz="2800" dirty="0" smtClean="0"/>
          </a:p>
          <a:p>
            <a:r>
              <a:rPr lang="en-US" sz="2800" dirty="0" smtClean="0"/>
              <a:t>Blood, Tissues, Saliva, Urine, Hair (w/Root &amp; Shaft), Teeth, Bone, Semen, Cigarette Butts, Envelope &amp; Stamps, Fingernail Clippings, Chewing Gum, Feces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9097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2652" y="160025"/>
            <a:ext cx="848591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Purpose of DNA Extraction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8742" y="1399865"/>
            <a:ext cx="104951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To obtain DNA in a relatively purified form which can be used for further investigations such as:</a:t>
            </a:r>
          </a:p>
          <a:p>
            <a:endParaRPr lang="en-US" sz="3200" dirty="0" smtClean="0">
              <a:solidFill>
                <a:srgbClr val="00B050"/>
              </a:solidFill>
            </a:endParaRPr>
          </a:p>
          <a:p>
            <a:r>
              <a:rPr lang="en-US" sz="3200" dirty="0" smtClean="0">
                <a:solidFill>
                  <a:srgbClr val="00B0F0"/>
                </a:solidFill>
              </a:rPr>
              <a:t>PCR (polymerase chain reaction)</a:t>
            </a:r>
          </a:p>
          <a:p>
            <a:r>
              <a:rPr lang="en-US" sz="3200" dirty="0" smtClean="0">
                <a:solidFill>
                  <a:srgbClr val="00B0F0"/>
                </a:solidFill>
              </a:rPr>
              <a:t>RFLP (restriction fragment length polymorphism)</a:t>
            </a:r>
          </a:p>
          <a:p>
            <a:r>
              <a:rPr lang="en-US" sz="3200" dirty="0" smtClean="0">
                <a:solidFill>
                  <a:srgbClr val="00B0F0"/>
                </a:solidFill>
              </a:rPr>
              <a:t>Southern Blotting</a:t>
            </a:r>
          </a:p>
        </p:txBody>
      </p:sp>
    </p:spTree>
    <p:extLst>
      <p:ext uri="{BB962C8B-B14F-4D97-AF65-F5344CB8AC3E}">
        <p14:creationId xmlns:p14="http://schemas.microsoft.com/office/powerpoint/2010/main" val="3543257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2607" y="160025"/>
            <a:ext cx="69259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What are the essential components of a 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DNA extraction Procedure?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8742" y="1399865"/>
            <a:ext cx="104951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 typeface="Times" charset="0"/>
              <a:buAutoNum type="arabicPeriod"/>
              <a:defRPr/>
            </a:pPr>
            <a:r>
              <a:rPr lang="en-US" sz="3200" dirty="0"/>
              <a:t>Maximize DNA recovery</a:t>
            </a:r>
          </a:p>
          <a:p>
            <a:pPr marL="609600" indent="-609600">
              <a:buFont typeface="Times" charset="0"/>
              <a:buAutoNum type="arabicPeriod"/>
              <a:defRPr/>
            </a:pPr>
            <a:r>
              <a:rPr lang="en-US" sz="3200" dirty="0"/>
              <a:t>Remove inhibitors</a:t>
            </a:r>
          </a:p>
          <a:p>
            <a:pPr marL="609600" indent="-609600">
              <a:buFont typeface="Times" charset="0"/>
              <a:buAutoNum type="arabicPeriod"/>
              <a:defRPr/>
            </a:pPr>
            <a:r>
              <a:rPr lang="en-US" sz="3200" dirty="0"/>
              <a:t>Remove or inhibit nucleases</a:t>
            </a:r>
          </a:p>
          <a:p>
            <a:pPr marL="609600" indent="-609600">
              <a:buFont typeface="Times" charset="0"/>
              <a:buAutoNum type="arabicPeriod"/>
              <a:defRPr/>
            </a:pPr>
            <a:r>
              <a:rPr lang="en-US" sz="3200" dirty="0"/>
              <a:t>Maximize the quality of </a:t>
            </a:r>
            <a:r>
              <a:rPr lang="en-US" sz="3200" dirty="0" smtClean="0"/>
              <a:t>DNA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8823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51478"/>
            <a:ext cx="7473287" cy="6311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Much DNA Can We Recover?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6854" y="1312459"/>
            <a:ext cx="10822674" cy="5129283"/>
          </a:xfrm>
        </p:spPr>
        <p:txBody>
          <a:bodyPr>
            <a:normAutofit/>
          </a:bodyPr>
          <a:lstStyle/>
          <a:p>
            <a:r>
              <a:rPr lang="en-US" sz="3200" dirty="0"/>
              <a:t>A Diploid Cell contains approximately 6 </a:t>
            </a:r>
            <a:r>
              <a:rPr lang="en-US" sz="3200" dirty="0" err="1"/>
              <a:t>pg</a:t>
            </a:r>
            <a:r>
              <a:rPr lang="en-US" sz="3200" dirty="0"/>
              <a:t> of </a:t>
            </a:r>
            <a:r>
              <a:rPr lang="en-US" sz="3200" dirty="0" smtClean="0"/>
              <a:t>DNA</a:t>
            </a:r>
          </a:p>
          <a:p>
            <a:endParaRPr lang="en-US" sz="3200" dirty="0"/>
          </a:p>
          <a:p>
            <a:r>
              <a:rPr lang="en-US" sz="3200" dirty="0" smtClean="0"/>
              <a:t>The </a:t>
            </a:r>
            <a:r>
              <a:rPr lang="en-US" sz="3200" dirty="0"/>
              <a:t>average WBC of an adult is 5 - 10 X 10</a:t>
            </a:r>
            <a:r>
              <a:rPr lang="en-US" sz="3200" baseline="30000" dirty="0"/>
              <a:t>6</a:t>
            </a:r>
            <a:r>
              <a:rPr lang="en-US" sz="3200" dirty="0"/>
              <a:t> cells per ml of blood.  Therefore, the theoretical recovery of DNA per </a:t>
            </a:r>
            <a:r>
              <a:rPr lang="en-US" sz="3200" dirty="0" err="1"/>
              <a:t>ul</a:t>
            </a:r>
            <a:r>
              <a:rPr lang="en-US" sz="3200" dirty="0"/>
              <a:t> of blood is 30 - 60 </a:t>
            </a:r>
            <a:r>
              <a:rPr lang="en-US" sz="3200" dirty="0" err="1" smtClean="0"/>
              <a:t>ng</a:t>
            </a:r>
            <a:endParaRPr lang="en-US" sz="3200" dirty="0" smtClean="0"/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500" b="1" dirty="0">
                <a:solidFill>
                  <a:srgbClr val="FF0000"/>
                </a:solidFill>
              </a:rPr>
              <a:t>How Much DNA Do We Need?</a:t>
            </a:r>
            <a:endParaRPr lang="en-US" sz="3500" dirty="0">
              <a:solidFill>
                <a:srgbClr val="FF0000"/>
              </a:solidFill>
            </a:endParaRPr>
          </a:p>
          <a:p>
            <a:r>
              <a:rPr lang="en-US" sz="3200" dirty="0"/>
              <a:t>The PCR reactions call for on average 1 </a:t>
            </a:r>
            <a:r>
              <a:rPr lang="en-US" sz="3200" dirty="0" err="1"/>
              <a:t>ng</a:t>
            </a:r>
            <a:r>
              <a:rPr lang="en-US" sz="3200" dirty="0"/>
              <a:t> of DNA (single or double stranded</a:t>
            </a:r>
            <a:r>
              <a:rPr lang="en-US" sz="3200" dirty="0" smtClean="0"/>
              <a:t>)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301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3342" y="310151"/>
            <a:ext cx="57259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DNA Extraction protocol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8742" y="1399865"/>
            <a:ext cx="104951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 typeface="Times" charset="0"/>
              <a:buAutoNum type="arabicPeriod"/>
              <a:defRPr/>
            </a:pPr>
            <a:r>
              <a:rPr lang="en-US" sz="3200" dirty="0" smtClean="0"/>
              <a:t>Organic Method (Phenol Chloroform </a:t>
            </a:r>
            <a:r>
              <a:rPr lang="en-US" sz="3200" dirty="0" err="1" smtClean="0"/>
              <a:t>Isoamyl</a:t>
            </a:r>
            <a:r>
              <a:rPr lang="en-US" sz="3200" dirty="0" smtClean="0"/>
              <a:t> [PCI])</a:t>
            </a:r>
          </a:p>
          <a:p>
            <a:pPr marL="609600" indent="-609600">
              <a:buFont typeface="Times" charset="0"/>
              <a:buAutoNum type="arabicPeriod"/>
              <a:defRPr/>
            </a:pPr>
            <a:endParaRPr lang="en-US" sz="3200" dirty="0"/>
          </a:p>
          <a:p>
            <a:pPr marL="609600" indent="-609600">
              <a:buFont typeface="Times" charset="0"/>
              <a:buAutoNum type="arabicPeriod"/>
              <a:defRPr/>
            </a:pPr>
            <a:r>
              <a:rPr lang="en-US" sz="3200" dirty="0" smtClean="0"/>
              <a:t>Inorganic Method (</a:t>
            </a:r>
            <a:r>
              <a:rPr lang="en-US" sz="3200" dirty="0" err="1" smtClean="0"/>
              <a:t>NaCl</a:t>
            </a:r>
            <a:r>
              <a:rPr lang="en-US" sz="3200" dirty="0" smtClean="0"/>
              <a:t> 6M)</a:t>
            </a:r>
          </a:p>
          <a:p>
            <a:pPr marL="609600" indent="-609600">
              <a:buFont typeface="Times" charset="0"/>
              <a:buAutoNum type="arabicPeriod"/>
              <a:defRPr/>
            </a:pPr>
            <a:endParaRPr lang="en-US" sz="3200" dirty="0"/>
          </a:p>
          <a:p>
            <a:pPr marL="609600" indent="-609600">
              <a:buFont typeface="Times" charset="0"/>
              <a:buAutoNum type="arabicPeriod"/>
              <a:defRPr/>
            </a:pPr>
            <a:r>
              <a:rPr lang="en-US" sz="3200" dirty="0" smtClean="0"/>
              <a:t>Commercial available kits </a:t>
            </a:r>
          </a:p>
          <a:p>
            <a:pPr marL="609600" indent="-609600">
              <a:buFont typeface="Times" charset="0"/>
              <a:buAutoNum type="arabicPeriod"/>
              <a:defRPr/>
            </a:pPr>
            <a:endParaRPr lang="en-US" sz="3200" dirty="0"/>
          </a:p>
          <a:p>
            <a:pPr marL="609600" indent="-609600">
              <a:buFont typeface="Times" charset="0"/>
              <a:buAutoNum type="arabicPeriod"/>
              <a:defRPr/>
            </a:pPr>
            <a:r>
              <a:rPr lang="en-US" sz="3200" dirty="0" smtClean="0"/>
              <a:t>CTAB (</a:t>
            </a:r>
            <a:r>
              <a:rPr lang="en-US" sz="3200" dirty="0" err="1"/>
              <a:t>Cetyl</a:t>
            </a:r>
            <a:r>
              <a:rPr lang="en-US" sz="3200" dirty="0"/>
              <a:t> </a:t>
            </a:r>
            <a:r>
              <a:rPr lang="en-US" sz="3200" dirty="0" err="1"/>
              <a:t>trimethylammonium</a:t>
            </a:r>
            <a:r>
              <a:rPr lang="en-US" sz="3200" dirty="0"/>
              <a:t> bromide</a:t>
            </a:r>
            <a:r>
              <a:rPr lang="en-US" sz="3200" dirty="0" smtClean="0"/>
              <a:t>): </a:t>
            </a:r>
            <a:r>
              <a:rPr lang="en-US" sz="3200" dirty="0">
                <a:solidFill>
                  <a:srgbClr val="00B0F0"/>
                </a:solidFill>
              </a:rPr>
              <a:t>commonly used in the preparation and purification of genomic DNA </a:t>
            </a:r>
            <a:r>
              <a:rPr lang="en-US" sz="3200">
                <a:solidFill>
                  <a:srgbClr val="00B0F0"/>
                </a:solidFill>
              </a:rPr>
              <a:t>from </a:t>
            </a:r>
            <a:r>
              <a:rPr lang="en-US" sz="3200" smtClean="0">
                <a:solidFill>
                  <a:srgbClr val="00B0F0"/>
                </a:solidFill>
              </a:rPr>
              <a:t>Plant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697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34923" y="310151"/>
            <a:ext cx="23627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</a:t>
            </a:r>
          </a:p>
        </p:txBody>
      </p:sp>
      <p:sp>
        <p:nvSpPr>
          <p:cNvPr id="3" name="Rectangle 2"/>
          <p:cNvSpPr/>
          <p:nvPr/>
        </p:nvSpPr>
        <p:spPr>
          <a:xfrm>
            <a:off x="668742" y="1399865"/>
            <a:ext cx="104951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-</a:t>
            </a:r>
            <a:r>
              <a:rPr lang="en-US" sz="3200" dirty="0"/>
              <a:t>Lysis buffer (TE)</a:t>
            </a:r>
          </a:p>
          <a:p>
            <a:r>
              <a:rPr lang="en-US" sz="3200" dirty="0"/>
              <a:t>-Proteinase K</a:t>
            </a:r>
          </a:p>
          <a:p>
            <a:r>
              <a:rPr lang="en-US" sz="3200" dirty="0"/>
              <a:t>-Phenol-chloroform </a:t>
            </a:r>
            <a:r>
              <a:rPr lang="en-US" sz="3200" dirty="0" err="1"/>
              <a:t>isoamyl</a:t>
            </a:r>
            <a:r>
              <a:rPr lang="en-US" sz="3200" dirty="0"/>
              <a:t> alcohol (PCI)</a:t>
            </a:r>
          </a:p>
          <a:p>
            <a:r>
              <a:rPr lang="en-US" sz="3200" dirty="0"/>
              <a:t>-SDS 10%</a:t>
            </a:r>
          </a:p>
          <a:p>
            <a:r>
              <a:rPr lang="en-US" sz="3200" dirty="0"/>
              <a:t>-TNE buffer</a:t>
            </a:r>
          </a:p>
          <a:p>
            <a:r>
              <a:rPr lang="en-US" sz="3200" dirty="0"/>
              <a:t>-Isopropanol</a:t>
            </a:r>
          </a:p>
          <a:p>
            <a:r>
              <a:rPr lang="en-US" sz="3200" dirty="0"/>
              <a:t>- Ice cold 95-100% ethanol</a:t>
            </a:r>
          </a:p>
          <a:p>
            <a:r>
              <a:rPr lang="en-US" sz="3200" dirty="0"/>
              <a:t>- Ultrapure (DNA- &amp; </a:t>
            </a:r>
            <a:r>
              <a:rPr lang="en-US" sz="3200" dirty="0" err="1"/>
              <a:t>DNase</a:t>
            </a:r>
            <a:r>
              <a:rPr lang="en-US" sz="3200" dirty="0"/>
              <a:t>-free) water</a:t>
            </a:r>
          </a:p>
        </p:txBody>
      </p:sp>
    </p:spTree>
    <p:extLst>
      <p:ext uri="{BB962C8B-B14F-4D97-AF65-F5344CB8AC3E}">
        <p14:creationId xmlns:p14="http://schemas.microsoft.com/office/powerpoint/2010/main" val="4027113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3942" y="228264"/>
            <a:ext cx="62447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 equipment needed:</a:t>
            </a:r>
          </a:p>
        </p:txBody>
      </p:sp>
      <p:sp>
        <p:nvSpPr>
          <p:cNvPr id="3" name="Rectangle 2"/>
          <p:cNvSpPr/>
          <p:nvPr/>
        </p:nvSpPr>
        <p:spPr>
          <a:xfrm>
            <a:off x="668739" y="1059261"/>
            <a:ext cx="1049512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-</a:t>
            </a:r>
            <a:r>
              <a:rPr lang="en-US" sz="2800" dirty="0" err="1"/>
              <a:t>Pippetes</a:t>
            </a:r>
            <a:r>
              <a:rPr lang="en-US" sz="2800" dirty="0"/>
              <a:t>, </a:t>
            </a:r>
            <a:endParaRPr lang="en-US" sz="2800" dirty="0" smtClean="0"/>
          </a:p>
          <a:p>
            <a:r>
              <a:rPr lang="en-US" sz="2800" dirty="0" smtClean="0"/>
              <a:t>-1.5mL </a:t>
            </a:r>
            <a:r>
              <a:rPr lang="en-US" sz="2800" dirty="0"/>
              <a:t>sterile </a:t>
            </a:r>
            <a:r>
              <a:rPr lang="en-US" sz="2800" dirty="0" err="1"/>
              <a:t>microcentrifuge</a:t>
            </a:r>
            <a:r>
              <a:rPr lang="en-US" sz="2800" dirty="0"/>
              <a:t> tubes or 15, 50 mL Falcons, </a:t>
            </a:r>
            <a:endParaRPr lang="en-US" sz="2800" dirty="0" smtClean="0"/>
          </a:p>
          <a:p>
            <a:r>
              <a:rPr lang="en-US" sz="2800" dirty="0" smtClean="0"/>
              <a:t>-Racks</a:t>
            </a:r>
            <a:r>
              <a:rPr lang="en-US" sz="2800" dirty="0"/>
              <a:t>, </a:t>
            </a:r>
            <a:endParaRPr lang="en-US" sz="2800" dirty="0" smtClean="0"/>
          </a:p>
          <a:p>
            <a:r>
              <a:rPr lang="en-US" sz="2800" dirty="0" smtClean="0"/>
              <a:t>-Tips</a:t>
            </a:r>
            <a:endParaRPr lang="en-US" sz="2800" dirty="0"/>
          </a:p>
          <a:p>
            <a:r>
              <a:rPr lang="en-US" sz="2800" dirty="0"/>
              <a:t>-Vortex</a:t>
            </a:r>
          </a:p>
          <a:p>
            <a:r>
              <a:rPr lang="en-US" sz="2800" dirty="0"/>
              <a:t>- Freezer</a:t>
            </a:r>
          </a:p>
          <a:p>
            <a:r>
              <a:rPr lang="en-US" sz="2800" dirty="0"/>
              <a:t>- Centrifuge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Blood Sample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Blood collection in anticoagulant i.e. </a:t>
            </a:r>
            <a:r>
              <a:rPr lang="en-US" sz="2800" dirty="0" err="1"/>
              <a:t>Ethylenediamide</a:t>
            </a:r>
            <a:r>
              <a:rPr lang="en-US" sz="2800" dirty="0"/>
              <a:t> tetra-acetic acid (0.5 M EDTA) containing tube 1.5 mL </a:t>
            </a:r>
            <a:r>
              <a:rPr lang="en-US" sz="2800" dirty="0" err="1"/>
              <a:t>eppendorf</a:t>
            </a:r>
            <a:r>
              <a:rPr lang="en-US" sz="2800" dirty="0"/>
              <a:t> or 15 mL Falcon </a:t>
            </a:r>
            <a:r>
              <a:rPr lang="en-US" sz="2800" dirty="0" smtClean="0"/>
              <a:t>tube</a:t>
            </a:r>
            <a:endParaRPr lang="en-US" sz="2800" dirty="0"/>
          </a:p>
          <a:p>
            <a:r>
              <a:rPr lang="en-US" sz="2800" b="1" dirty="0">
                <a:solidFill>
                  <a:srgbClr val="FF0000"/>
                </a:solidFill>
              </a:rPr>
              <a:t>Storage of Blood Samples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Field blood samples should be place on ice immediately after their collection store in freezer at -20°C before DNA </a:t>
            </a:r>
            <a:r>
              <a:rPr lang="en-US" sz="2800" dirty="0" smtClean="0"/>
              <a:t>extraction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7721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4019" y="228264"/>
            <a:ext cx="99645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in Organic and Inorganic DNA Extraction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668739" y="1059261"/>
            <a:ext cx="104951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/>
              <a:t>1- Lysis </a:t>
            </a:r>
            <a:r>
              <a:rPr lang="en-US" sz="2400" b="1" dirty="0"/>
              <a:t>of Red Blood Cells, </a:t>
            </a:r>
            <a:r>
              <a:rPr lang="en-US" sz="2400" b="1" dirty="0" smtClean="0"/>
              <a:t>RBC</a:t>
            </a:r>
          </a:p>
          <a:p>
            <a:pPr lvl="0"/>
            <a:endParaRPr lang="en-US" sz="2400" b="1" dirty="0"/>
          </a:p>
          <a:p>
            <a:r>
              <a:rPr lang="en-US" sz="2400" b="1" dirty="0" smtClean="0"/>
              <a:t>2- Digestion </a:t>
            </a:r>
            <a:r>
              <a:rPr lang="en-US" sz="2400" b="1" dirty="0"/>
              <a:t>step (Lysis of White blood cells, WBC)</a:t>
            </a:r>
            <a:endParaRPr lang="en-US" sz="2400" dirty="0"/>
          </a:p>
          <a:p>
            <a:pPr lvl="0"/>
            <a:endParaRPr lang="en-US" sz="2400" dirty="0" smtClean="0"/>
          </a:p>
          <a:p>
            <a:r>
              <a:rPr lang="en-US" sz="2400" b="1" dirty="0" smtClean="0"/>
              <a:t>3- Phase </a:t>
            </a:r>
            <a:r>
              <a:rPr lang="en-US" sz="2400" b="1" dirty="0"/>
              <a:t>Separation step (Extraction of Protein) 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>
                <a:solidFill>
                  <a:srgbClr val="00B0F0"/>
                </a:solidFill>
              </a:rPr>
              <a:t>Organic DNA Extraction: PCI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Inorganic DNA Extraction: 6M </a:t>
            </a:r>
            <a:r>
              <a:rPr lang="en-US" sz="2400" b="1" dirty="0" err="1" smtClean="0">
                <a:solidFill>
                  <a:srgbClr val="00B0F0"/>
                </a:solidFill>
              </a:rPr>
              <a:t>NaCl</a:t>
            </a:r>
            <a:endParaRPr lang="en-US" sz="2400" dirty="0">
              <a:solidFill>
                <a:srgbClr val="00B0F0"/>
              </a:solidFill>
            </a:endParaRPr>
          </a:p>
          <a:p>
            <a:pPr lvl="0"/>
            <a:endParaRPr lang="en-US" sz="2400" dirty="0" smtClean="0"/>
          </a:p>
          <a:p>
            <a:r>
              <a:rPr lang="en-US" sz="2400" b="1" dirty="0" smtClean="0"/>
              <a:t>4- DNA </a:t>
            </a:r>
            <a:r>
              <a:rPr lang="en-US" sz="2400" b="1" dirty="0"/>
              <a:t>Precipitation</a:t>
            </a:r>
            <a:endParaRPr lang="en-US" sz="2400" dirty="0"/>
          </a:p>
          <a:p>
            <a:pPr lvl="0"/>
            <a:endParaRPr lang="en-US" sz="2400" dirty="0" smtClean="0"/>
          </a:p>
          <a:p>
            <a:r>
              <a:rPr lang="en-US" sz="2400" b="1" dirty="0" smtClean="0"/>
              <a:t>5- Washing </a:t>
            </a:r>
            <a:r>
              <a:rPr lang="en-US" sz="2400" b="1" dirty="0"/>
              <a:t>with ice cold Ethanol</a:t>
            </a:r>
            <a:endParaRPr lang="en-US" sz="2400" dirty="0"/>
          </a:p>
          <a:p>
            <a:pPr lvl="0"/>
            <a:endParaRPr lang="en-US" sz="2400" dirty="0" smtClean="0"/>
          </a:p>
          <a:p>
            <a:r>
              <a:rPr lang="en-US" sz="2400" b="1" dirty="0" smtClean="0"/>
              <a:t>6- Dilute </a:t>
            </a:r>
            <a:r>
              <a:rPr lang="en-US" sz="2400" b="1" dirty="0"/>
              <a:t>the pellet </a:t>
            </a:r>
            <a:endParaRPr lang="en-US" sz="2400" dirty="0"/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8056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877</Words>
  <Application>Microsoft Office PowerPoint</Application>
  <PresentationFormat>Custom</PresentationFormat>
  <Paragraphs>125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How Much DNA Can We Recover?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Wajid</dc:creator>
  <cp:lastModifiedBy>Qura tul Ain</cp:lastModifiedBy>
  <cp:revision>7</cp:revision>
  <dcterms:created xsi:type="dcterms:W3CDTF">2019-04-30T06:38:25Z</dcterms:created>
  <dcterms:modified xsi:type="dcterms:W3CDTF">2019-05-08T07:44:23Z</dcterms:modified>
</cp:coreProperties>
</file>