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6" r:id="rId3"/>
    <p:sldId id="277" r:id="rId4"/>
    <p:sldId id="271" r:id="rId5"/>
    <p:sldId id="257" r:id="rId6"/>
    <p:sldId id="265" r:id="rId7"/>
    <p:sldId id="266" r:id="rId8"/>
    <p:sldId id="258" r:id="rId9"/>
    <p:sldId id="259" r:id="rId10"/>
    <p:sldId id="260" r:id="rId11"/>
    <p:sldId id="261" r:id="rId12"/>
    <p:sldId id="262" r:id="rId13"/>
    <p:sldId id="263" r:id="rId14"/>
    <p:sldId id="267" r:id="rId15"/>
    <p:sldId id="278" r:id="rId16"/>
    <p:sldId id="268" r:id="rId17"/>
    <p:sldId id="272" r:id="rId18"/>
    <p:sldId id="269" r:id="rId19"/>
    <p:sldId id="270" r:id="rId20"/>
    <p:sldId id="280" r:id="rId21"/>
    <p:sldId id="273" r:id="rId22"/>
    <p:sldId id="274" r:id="rId23"/>
    <p:sldId id="279" r:id="rId24"/>
    <p:sldId id="281" r:id="rId25"/>
    <p:sldId id="282" r:id="rId26"/>
    <p:sldId id="286" r:id="rId27"/>
    <p:sldId id="284" r:id="rId28"/>
    <p:sldId id="285" r:id="rId29"/>
    <p:sldId id="283" r:id="rId30"/>
    <p:sldId id="288" r:id="rId31"/>
    <p:sldId id="287" r:id="rId32"/>
    <p:sldId id="27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10/18/2018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usman@vu.edu.p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67219"/>
            <a:ext cx="9144000" cy="6096000"/>
          </a:xfrm>
          <a:prstGeom prst="rect">
            <a:avLst/>
          </a:prstGeom>
        </p:spPr>
      </p:pic>
    </p:spTree>
    <p:extLst>
      <p:ext uri="{BB962C8B-B14F-4D97-AF65-F5344CB8AC3E}">
        <p14:creationId xmlns:p14="http://schemas.microsoft.com/office/powerpoint/2010/main" val="3981940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smtClean="0">
                <a:latin typeface="Cambria" panose="02040503050406030204" pitchFamily="18" charset="0"/>
                <a:ea typeface="Cambria" panose="02040503050406030204" pitchFamily="18" charset="0"/>
              </a:rPr>
              <a:t>How Many Genetic Disorders Included In Mega Project?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457200" y="2133600"/>
            <a:ext cx="8229600" cy="4389120"/>
          </a:xfrm>
        </p:spPr>
        <p:txBody>
          <a:bodyPr>
            <a:normAutofit/>
          </a:bodyPr>
          <a:lstStyle/>
          <a:p>
            <a:r>
              <a:rPr lang="en-US" dirty="0"/>
              <a:t>Glaucoma</a:t>
            </a:r>
          </a:p>
          <a:p>
            <a:r>
              <a:rPr lang="en-US" dirty="0"/>
              <a:t>Congenital </a:t>
            </a:r>
            <a:r>
              <a:rPr lang="en-US" dirty="0" smtClean="0"/>
              <a:t>Cataract</a:t>
            </a:r>
            <a:endParaRPr lang="en-US" dirty="0"/>
          </a:p>
          <a:p>
            <a:r>
              <a:rPr lang="en-US" dirty="0" smtClean="0"/>
              <a:t>Retinitis </a:t>
            </a:r>
            <a:r>
              <a:rPr lang="en-US" dirty="0"/>
              <a:t>pigmentosa</a:t>
            </a:r>
          </a:p>
          <a:p>
            <a:r>
              <a:rPr lang="en-US" dirty="0"/>
              <a:t>Cone-rod dystrophy (CRD) </a:t>
            </a:r>
          </a:p>
          <a:p>
            <a:r>
              <a:rPr lang="en-US" dirty="0"/>
              <a:t>macular </a:t>
            </a:r>
            <a:r>
              <a:rPr lang="en-US" dirty="0" smtClean="0"/>
              <a:t>degeneration</a:t>
            </a:r>
            <a:endParaRPr lang="en-US" dirty="0"/>
          </a:p>
          <a:p>
            <a:r>
              <a:rPr lang="en-US" dirty="0"/>
              <a:t>macular dystrophy</a:t>
            </a:r>
          </a:p>
          <a:p>
            <a:r>
              <a:rPr lang="en-US" dirty="0"/>
              <a:t>Rod con dystrophy</a:t>
            </a:r>
          </a:p>
          <a:p>
            <a:r>
              <a:rPr lang="en-US" dirty="0"/>
              <a:t>Night Blindness</a:t>
            </a:r>
          </a:p>
          <a:p>
            <a:endParaRPr lang="en-US" dirty="0"/>
          </a:p>
        </p:txBody>
      </p:sp>
    </p:spTree>
    <p:extLst>
      <p:ext uri="{BB962C8B-B14F-4D97-AF65-F5344CB8AC3E}">
        <p14:creationId xmlns:p14="http://schemas.microsoft.com/office/powerpoint/2010/main" val="731028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ea typeface="Cambria" panose="02040503050406030204" pitchFamily="18" charset="0"/>
              </a:rPr>
              <a:t>Cont…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en-US" dirty="0"/>
              <a:t>Deafness</a:t>
            </a:r>
          </a:p>
          <a:p>
            <a:r>
              <a:rPr lang="en-US" dirty="0"/>
              <a:t>Age related hearing loss</a:t>
            </a:r>
          </a:p>
          <a:p>
            <a:r>
              <a:rPr lang="en-US" dirty="0"/>
              <a:t>Micro cephaly</a:t>
            </a:r>
          </a:p>
          <a:p>
            <a:r>
              <a:rPr lang="en-US" dirty="0"/>
              <a:t>Thelassemia</a:t>
            </a:r>
          </a:p>
          <a:p>
            <a:r>
              <a:rPr lang="en-US" dirty="0"/>
              <a:t>Infertility</a:t>
            </a:r>
          </a:p>
          <a:p>
            <a:r>
              <a:rPr lang="en-US" dirty="0"/>
              <a:t>Obesity</a:t>
            </a:r>
          </a:p>
          <a:p>
            <a:r>
              <a:rPr lang="en-US" dirty="0" smtClean="0"/>
              <a:t>Asthma</a:t>
            </a:r>
            <a:endParaRPr lang="en-US" dirty="0"/>
          </a:p>
          <a:p>
            <a:r>
              <a:rPr lang="en-US" dirty="0"/>
              <a:t>Hypertension</a:t>
            </a:r>
          </a:p>
          <a:p>
            <a:r>
              <a:rPr lang="en-US" dirty="0"/>
              <a:t>Diabities</a:t>
            </a:r>
          </a:p>
          <a:p>
            <a:r>
              <a:rPr lang="en-US" dirty="0"/>
              <a:t>Mental retardation</a:t>
            </a:r>
          </a:p>
          <a:p>
            <a:endParaRPr lang="en-US" dirty="0"/>
          </a:p>
        </p:txBody>
      </p:sp>
    </p:spTree>
    <p:extLst>
      <p:ext uri="{BB962C8B-B14F-4D97-AF65-F5344CB8AC3E}">
        <p14:creationId xmlns:p14="http://schemas.microsoft.com/office/powerpoint/2010/main" val="504254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ea typeface="Cambria" panose="02040503050406030204" pitchFamily="18" charset="0"/>
              </a:rPr>
              <a:t>Cont…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a:t>Cystic fibrosis	</a:t>
            </a:r>
          </a:p>
          <a:p>
            <a:r>
              <a:rPr lang="en-US" dirty="0" smtClean="0"/>
              <a:t>Down </a:t>
            </a:r>
            <a:r>
              <a:rPr lang="en-US" dirty="0"/>
              <a:t>syndrome	</a:t>
            </a:r>
          </a:p>
          <a:p>
            <a:r>
              <a:rPr lang="en-US" dirty="0"/>
              <a:t>Duchenne muscular dystrophy	</a:t>
            </a:r>
          </a:p>
          <a:p>
            <a:r>
              <a:rPr lang="en-US" dirty="0" smtClean="0"/>
              <a:t>Marfan </a:t>
            </a:r>
            <a:r>
              <a:rPr lang="en-US" dirty="0"/>
              <a:t>syndrome,</a:t>
            </a:r>
          </a:p>
          <a:p>
            <a:r>
              <a:rPr lang="en-US" dirty="0"/>
              <a:t>Huntington's disease, and.</a:t>
            </a:r>
          </a:p>
          <a:p>
            <a:r>
              <a:rPr lang="en-US" dirty="0"/>
              <a:t>hemochromatosis.</a:t>
            </a:r>
          </a:p>
          <a:p>
            <a:r>
              <a:rPr lang="en-US" dirty="0" smtClean="0"/>
              <a:t>Hypercholesterolemia</a:t>
            </a:r>
          </a:p>
          <a:p>
            <a:r>
              <a:rPr lang="en-US" dirty="0"/>
              <a:t>Alzheimer's disease</a:t>
            </a:r>
          </a:p>
        </p:txBody>
      </p:sp>
    </p:spTree>
    <p:extLst>
      <p:ext uri="{BB962C8B-B14F-4D97-AF65-F5344CB8AC3E}">
        <p14:creationId xmlns:p14="http://schemas.microsoft.com/office/powerpoint/2010/main" val="426624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lstStyle/>
          <a:p>
            <a:pPr algn="ctr"/>
            <a:r>
              <a:rPr lang="en-US" dirty="0" smtClean="0"/>
              <a:t>Cont…</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r>
              <a:rPr lang="en-US" dirty="0" smtClean="0"/>
              <a:t>Hemophilia</a:t>
            </a:r>
          </a:p>
          <a:p>
            <a:r>
              <a:rPr lang="en-US" dirty="0" smtClean="0"/>
              <a:t>Inherited Heart Disorders</a:t>
            </a:r>
          </a:p>
          <a:p>
            <a:r>
              <a:rPr lang="en-US" dirty="0" smtClean="0"/>
              <a:t>Breast Cancer</a:t>
            </a:r>
          </a:p>
          <a:p>
            <a:r>
              <a:rPr lang="en-US" dirty="0"/>
              <a:t>Colorectal </a:t>
            </a:r>
            <a:r>
              <a:rPr lang="en-US" dirty="0" smtClean="0"/>
              <a:t>Cancer</a:t>
            </a:r>
          </a:p>
          <a:p>
            <a:r>
              <a:rPr lang="en-US" dirty="0"/>
              <a:t>Melanoma </a:t>
            </a:r>
            <a:r>
              <a:rPr lang="en-US" dirty="0" smtClean="0"/>
              <a:t>Cancer</a:t>
            </a:r>
          </a:p>
          <a:p>
            <a:r>
              <a:rPr lang="en-US" dirty="0"/>
              <a:t>Ovarian </a:t>
            </a:r>
            <a:r>
              <a:rPr lang="en-US" dirty="0" smtClean="0"/>
              <a:t>Cancer</a:t>
            </a:r>
          </a:p>
          <a:p>
            <a:r>
              <a:rPr lang="en-US" dirty="0"/>
              <a:t>Pancreatic </a:t>
            </a:r>
            <a:r>
              <a:rPr lang="en-US" dirty="0" smtClean="0"/>
              <a:t>Cancer</a:t>
            </a:r>
          </a:p>
          <a:p>
            <a:r>
              <a:rPr lang="en-US" dirty="0"/>
              <a:t>Prostate </a:t>
            </a:r>
            <a:r>
              <a:rPr lang="en-US" dirty="0" smtClean="0"/>
              <a:t>Cancer</a:t>
            </a:r>
          </a:p>
          <a:p>
            <a:r>
              <a:rPr lang="en-US" dirty="0"/>
              <a:t>Gastric </a:t>
            </a:r>
            <a:r>
              <a:rPr lang="en-US" dirty="0" smtClean="0"/>
              <a:t>Cancer</a:t>
            </a:r>
          </a:p>
          <a:p>
            <a:r>
              <a:rPr lang="en-US" dirty="0"/>
              <a:t>Endometrial Cancer</a:t>
            </a:r>
          </a:p>
          <a:p>
            <a:endParaRPr lang="en-US" dirty="0"/>
          </a:p>
        </p:txBody>
      </p:sp>
    </p:spTree>
    <p:extLst>
      <p:ext uri="{BB962C8B-B14F-4D97-AF65-F5344CB8AC3E}">
        <p14:creationId xmlns:p14="http://schemas.microsoft.com/office/powerpoint/2010/main" val="22486665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lstStyle/>
          <a:p>
            <a:pPr algn="ctr"/>
            <a:r>
              <a:rPr lang="en-US" dirty="0" smtClean="0">
                <a:latin typeface="Cambria" panose="02040503050406030204" pitchFamily="18" charset="0"/>
                <a:ea typeface="Cambria" panose="02040503050406030204" pitchFamily="18" charset="0"/>
              </a:rPr>
              <a:t>Significance</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a:bodyPr>
          <a:lstStyle/>
          <a:p>
            <a:r>
              <a:rPr lang="en-US" dirty="0" smtClean="0"/>
              <a:t>Asian </a:t>
            </a:r>
            <a:r>
              <a:rPr lang="en-US" dirty="0"/>
              <a:t>Ethnicity is the major risk factor for </a:t>
            </a:r>
            <a:r>
              <a:rPr lang="en-US" dirty="0" smtClean="0"/>
              <a:t>many genetic disorders</a:t>
            </a:r>
            <a:endParaRPr lang="en-US" dirty="0"/>
          </a:p>
          <a:p>
            <a:r>
              <a:rPr lang="en-US" dirty="0"/>
              <a:t>Pakistani population is relatively least investigate for genetic diseases such </a:t>
            </a:r>
            <a:r>
              <a:rPr lang="en-US" dirty="0" smtClean="0"/>
              <a:t>as </a:t>
            </a:r>
            <a:r>
              <a:rPr lang="en-US" dirty="0"/>
              <a:t>compare to European populations.</a:t>
            </a:r>
          </a:p>
          <a:p>
            <a:r>
              <a:rPr lang="en-US" dirty="0"/>
              <a:t>High degree of consanguinity </a:t>
            </a:r>
            <a:r>
              <a:rPr lang="en-US" dirty="0" smtClean="0"/>
              <a:t>in Pakistani </a:t>
            </a:r>
            <a:r>
              <a:rPr lang="en-US" dirty="0"/>
              <a:t>population Provide a Priceless genetic resource for identifying new genomic regions.</a:t>
            </a:r>
          </a:p>
          <a:p>
            <a:endParaRPr lang="en-US" dirty="0"/>
          </a:p>
        </p:txBody>
      </p:sp>
    </p:spTree>
    <p:extLst>
      <p:ext uri="{BB962C8B-B14F-4D97-AF65-F5344CB8AC3E}">
        <p14:creationId xmlns:p14="http://schemas.microsoft.com/office/powerpoint/2010/main" val="2989723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ea typeface="Cambria" panose="02040503050406030204" pitchFamily="18" charset="0"/>
              </a:rPr>
              <a:t>Objectives</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a:t>Understanding the phenotypic and genotypic heterogeneity of different human genetic disorders in Pakistan</a:t>
            </a:r>
          </a:p>
          <a:p>
            <a:r>
              <a:rPr lang="en-US" dirty="0" smtClean="0"/>
              <a:t>Authentication of already reported Loci, Genes &amp; Mutations involved in different genetic disorders</a:t>
            </a:r>
          </a:p>
          <a:p>
            <a:r>
              <a:rPr lang="en-US" dirty="0" smtClean="0"/>
              <a:t>Screening for novel loci, novel genes and novel mutations involved in different genetic disorders</a:t>
            </a:r>
          </a:p>
          <a:p>
            <a:r>
              <a:rPr lang="en-US" dirty="0" smtClean="0"/>
              <a:t>Establishment of a database that will have all the phenotypic, clinical and genotypic information's of all affected and suspected families under study</a:t>
            </a:r>
            <a:endParaRPr lang="en-US" dirty="0"/>
          </a:p>
        </p:txBody>
      </p:sp>
    </p:spTree>
    <p:extLst>
      <p:ext uri="{BB962C8B-B14F-4D97-AF65-F5344CB8AC3E}">
        <p14:creationId xmlns:p14="http://schemas.microsoft.com/office/powerpoint/2010/main" val="1911701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02683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229600" cy="1143000"/>
          </a:xfrm>
        </p:spPr>
        <p:txBody>
          <a:bodyPr/>
          <a:lstStyle/>
          <a:p>
            <a:pPr algn="ctr"/>
            <a:r>
              <a:rPr lang="en-US" dirty="0" smtClean="0"/>
              <a:t>Pedigree</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600201"/>
            <a:ext cx="8762999"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1448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smtClean="0"/>
              <a:t>Whole exome sequencing</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905000"/>
            <a:ext cx="9144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9653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ea typeface="Cambria" panose="02040503050406030204" pitchFamily="18" charset="0"/>
              </a:rPr>
              <a:t>Benefits</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smtClean="0"/>
              <a:t>High level research profile</a:t>
            </a:r>
          </a:p>
          <a:p>
            <a:r>
              <a:rPr lang="en-US" dirty="0" smtClean="0"/>
              <a:t>Chance of publication in high impact factor journals.</a:t>
            </a:r>
          </a:p>
          <a:p>
            <a:r>
              <a:rPr lang="en-US" dirty="0" smtClean="0"/>
              <a:t>Chance of wining foreign scholarships</a:t>
            </a:r>
          </a:p>
          <a:p>
            <a:r>
              <a:rPr lang="en-US" dirty="0" smtClean="0"/>
              <a:t>And many others</a:t>
            </a:r>
          </a:p>
          <a:p>
            <a:endParaRPr lang="en-US" dirty="0"/>
          </a:p>
          <a:p>
            <a:pPr marL="0" indent="0">
              <a:buNone/>
            </a:pPr>
            <a:r>
              <a:rPr lang="en-US" dirty="0" smtClean="0">
                <a:solidFill>
                  <a:srgbClr val="FF0000"/>
                </a:solidFill>
              </a:rPr>
              <a:t>Note: Every student will get reward as per his/her effort</a:t>
            </a:r>
          </a:p>
          <a:p>
            <a:endParaRPr lang="en-US" dirty="0"/>
          </a:p>
        </p:txBody>
      </p:sp>
    </p:spTree>
    <p:extLst>
      <p:ext uri="{BB962C8B-B14F-4D97-AF65-F5344CB8AC3E}">
        <p14:creationId xmlns:p14="http://schemas.microsoft.com/office/powerpoint/2010/main" val="508549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ea typeface="Cambria" panose="02040503050406030204" pitchFamily="18" charset="0"/>
              </a:rPr>
              <a:t>Investigators:</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smtClean="0"/>
              <a:t>Prof. Dr. Masroor Ellahi Babar, Dean, Faculty Of Science And Technology, Virtual University Of Pakistan </a:t>
            </a:r>
            <a:r>
              <a:rPr lang="en-US" i="1" dirty="0" smtClean="0"/>
              <a:t>(P.I).</a:t>
            </a:r>
          </a:p>
          <a:p>
            <a:r>
              <a:rPr lang="en-US" dirty="0" smtClean="0"/>
              <a:t>Mr. Muhammad Usman, Instructor Biotechnology, Virtual University Of Pakistan</a:t>
            </a:r>
            <a:r>
              <a:rPr lang="en-US" i="1" dirty="0"/>
              <a:t> </a:t>
            </a:r>
            <a:r>
              <a:rPr lang="en-US" i="1" dirty="0" smtClean="0"/>
              <a:t>(Co-P.I</a:t>
            </a:r>
            <a:r>
              <a:rPr lang="en-US" i="1" dirty="0"/>
              <a:t>).</a:t>
            </a:r>
            <a:endParaRPr lang="en-US" dirty="0" smtClean="0"/>
          </a:p>
          <a:p>
            <a:r>
              <a:rPr lang="en-US" dirty="0" smtClean="0"/>
              <a:t>Dr. Sarfaraz Iqbal, Assistant Professor Bioinformatics, Virtual University Of Pakistan</a:t>
            </a:r>
            <a:r>
              <a:rPr lang="en-US" i="1" dirty="0"/>
              <a:t> </a:t>
            </a:r>
            <a:r>
              <a:rPr lang="en-US" i="1" dirty="0" smtClean="0"/>
              <a:t>(Co-P.I</a:t>
            </a:r>
            <a:r>
              <a:rPr lang="en-US" i="1" dirty="0"/>
              <a:t>).</a:t>
            </a:r>
            <a:endParaRPr lang="en-US" dirty="0" smtClean="0"/>
          </a:p>
          <a:p>
            <a:r>
              <a:rPr lang="en-US" dirty="0" smtClean="0"/>
              <a:t>Dr. Akhtar Ali, Assistant Professor </a:t>
            </a:r>
            <a:r>
              <a:rPr lang="en-US" dirty="0" smtClean="0"/>
              <a:t>Molecular Biology, </a:t>
            </a:r>
            <a:r>
              <a:rPr lang="en-US" dirty="0" smtClean="0"/>
              <a:t>Virtual University Of Pakistan</a:t>
            </a:r>
            <a:r>
              <a:rPr lang="en-US" i="1" dirty="0"/>
              <a:t> </a:t>
            </a:r>
            <a:r>
              <a:rPr lang="en-US" i="1" dirty="0" smtClean="0"/>
              <a:t>(Co-P.I</a:t>
            </a:r>
            <a:r>
              <a:rPr lang="en-US" i="1" dirty="0"/>
              <a:t>).</a:t>
            </a:r>
            <a:endParaRPr lang="en-US" dirty="0" smtClean="0"/>
          </a:p>
          <a:p>
            <a:endParaRPr lang="en-US" dirty="0"/>
          </a:p>
        </p:txBody>
      </p:sp>
    </p:spTree>
    <p:extLst>
      <p:ext uri="{BB962C8B-B14F-4D97-AF65-F5344CB8AC3E}">
        <p14:creationId xmlns:p14="http://schemas.microsoft.com/office/powerpoint/2010/main" val="39430033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ea typeface="Cambria" panose="02040503050406030204" pitchFamily="18" charset="0"/>
              </a:rPr>
              <a:t>Plan of work</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smtClean="0"/>
              <a:t>Field Work (Necessary for all students)</a:t>
            </a:r>
          </a:p>
          <a:p>
            <a:r>
              <a:rPr lang="en-US" dirty="0" smtClean="0"/>
              <a:t>Bench work (Optional but have high importance and student will preferably rewarded more)</a:t>
            </a:r>
            <a:endParaRPr lang="en-US" dirty="0"/>
          </a:p>
        </p:txBody>
      </p:sp>
    </p:spTree>
    <p:extLst>
      <p:ext uri="{BB962C8B-B14F-4D97-AF65-F5344CB8AC3E}">
        <p14:creationId xmlns:p14="http://schemas.microsoft.com/office/powerpoint/2010/main" val="42111707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ea typeface="Cambria" panose="02040503050406030204" pitchFamily="18" charset="0"/>
              </a:rPr>
              <a:t>What to do?</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smtClean="0"/>
              <a:t>Search and identify families (minimum </a:t>
            </a:r>
            <a:r>
              <a:rPr lang="en-US" dirty="0"/>
              <a:t>2</a:t>
            </a:r>
            <a:r>
              <a:rPr lang="en-US" dirty="0" smtClean="0"/>
              <a:t>0 per student) from hospitals, special education centers and other personal contacts</a:t>
            </a:r>
          </a:p>
          <a:p>
            <a:r>
              <a:rPr lang="en-US" dirty="0" smtClean="0"/>
              <a:t>Confirm Phenotype from a specialized doctor and collect clinical reports</a:t>
            </a:r>
          </a:p>
          <a:p>
            <a:r>
              <a:rPr lang="en-US" dirty="0" smtClean="0"/>
              <a:t>Draw family history (pedigree) </a:t>
            </a:r>
          </a:p>
          <a:p>
            <a:r>
              <a:rPr lang="en-US" dirty="0" smtClean="0"/>
              <a:t>Collect Blood samples minimum 5cc from all possible available affected persons of family (min 3, max 10) and from normal individuals ( min 3, max 10)</a:t>
            </a:r>
          </a:p>
          <a:p>
            <a:pPr marL="0" indent="0">
              <a:buNone/>
            </a:pPr>
            <a:r>
              <a:rPr lang="en-US" dirty="0" smtClean="0"/>
              <a:t> </a:t>
            </a:r>
            <a:endParaRPr lang="en-US" dirty="0"/>
          </a:p>
        </p:txBody>
      </p:sp>
    </p:spTree>
    <p:extLst>
      <p:ext uri="{BB962C8B-B14F-4D97-AF65-F5344CB8AC3E}">
        <p14:creationId xmlns:p14="http://schemas.microsoft.com/office/powerpoint/2010/main" val="29658716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lstStyle/>
          <a:p>
            <a:pPr algn="ctr"/>
            <a:r>
              <a:rPr lang="en-US" dirty="0" smtClean="0">
                <a:latin typeface="Cambria" panose="02040503050406030204" pitchFamily="18" charset="0"/>
                <a:ea typeface="Cambria" panose="02040503050406030204" pitchFamily="18" charset="0"/>
              </a:rPr>
              <a:t>Cont…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en-US" dirty="0" smtClean="0"/>
              <a:t>Labelle each blood sample with a unique code provided by supervisor</a:t>
            </a:r>
          </a:p>
          <a:p>
            <a:r>
              <a:rPr lang="en-US" dirty="0" smtClean="0"/>
              <a:t>Store samples at -20 or home refrigerator</a:t>
            </a:r>
          </a:p>
          <a:p>
            <a:r>
              <a:rPr lang="en-US" dirty="0" smtClean="0"/>
              <a:t>Extract DNA from all samples</a:t>
            </a:r>
          </a:p>
          <a:p>
            <a:r>
              <a:rPr lang="en-US" dirty="0" smtClean="0"/>
              <a:t>Design primers and perform PCR for PAGE analysis</a:t>
            </a:r>
          </a:p>
          <a:p>
            <a:r>
              <a:rPr lang="en-US" dirty="0" smtClean="0"/>
              <a:t>Genotype will be initially confirmed by PAGE</a:t>
            </a:r>
          </a:p>
          <a:p>
            <a:r>
              <a:rPr lang="en-US" dirty="0" smtClean="0"/>
              <a:t>DNA from all samples will be shipped to our International collaborator for WES.</a:t>
            </a:r>
          </a:p>
          <a:p>
            <a:r>
              <a:rPr lang="en-US" dirty="0" smtClean="0"/>
              <a:t>Data will be analyzed and published in high Impact factor journals</a:t>
            </a:r>
            <a:endParaRPr lang="en-US" dirty="0"/>
          </a:p>
        </p:txBody>
      </p:sp>
    </p:spTree>
    <p:extLst>
      <p:ext uri="{BB962C8B-B14F-4D97-AF65-F5344CB8AC3E}">
        <p14:creationId xmlns:p14="http://schemas.microsoft.com/office/powerpoint/2010/main" val="1588233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61" y="381000"/>
            <a:ext cx="8229600" cy="1143000"/>
          </a:xfrm>
        </p:spPr>
        <p:txBody>
          <a:bodyPr>
            <a:normAutofit fontScale="90000"/>
          </a:bodyPr>
          <a:lstStyle/>
          <a:p>
            <a:pPr algn="ctr"/>
            <a:r>
              <a:rPr lang="en-US" dirty="0" smtClean="0">
                <a:latin typeface="Cambria" panose="02040503050406030204" pitchFamily="18" charset="0"/>
                <a:ea typeface="Cambria" panose="02040503050406030204" pitchFamily="18" charset="0"/>
              </a:rPr>
              <a:t>Who can become part of project?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smtClean="0"/>
              <a:t>Students from all over the Pakistan have equal chance to become part of project</a:t>
            </a:r>
          </a:p>
          <a:p>
            <a:r>
              <a:rPr lang="en-US" dirty="0" smtClean="0"/>
              <a:t>No need to come Lahore for research</a:t>
            </a:r>
          </a:p>
          <a:p>
            <a:r>
              <a:rPr lang="en-US" dirty="0" smtClean="0"/>
              <a:t>Only shortlisted students will be call for meeting/interview </a:t>
            </a:r>
          </a:p>
          <a:p>
            <a:r>
              <a:rPr lang="en-US" dirty="0" smtClean="0"/>
              <a:t>Time and mode of meeting/interview will be announce later</a:t>
            </a:r>
          </a:p>
          <a:p>
            <a:pPr marL="0" indent="0">
              <a:buNone/>
            </a:pPr>
            <a:endParaRPr lang="en-US" dirty="0" smtClean="0"/>
          </a:p>
          <a:p>
            <a:endParaRPr lang="en-US" dirty="0"/>
          </a:p>
        </p:txBody>
      </p:sp>
    </p:spTree>
    <p:extLst>
      <p:ext uri="{BB962C8B-B14F-4D97-AF65-F5344CB8AC3E}">
        <p14:creationId xmlns:p14="http://schemas.microsoft.com/office/powerpoint/2010/main" val="31205103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229600" cy="1143000"/>
          </a:xfrm>
        </p:spPr>
        <p:txBody>
          <a:bodyPr/>
          <a:lstStyle/>
          <a:p>
            <a:pPr algn="ctr"/>
            <a:r>
              <a:rPr lang="en-US" dirty="0" smtClean="0">
                <a:latin typeface="Cambria" panose="02040503050406030204" pitchFamily="18" charset="0"/>
                <a:ea typeface="Cambria" panose="02040503050406030204" pitchFamily="18" charset="0"/>
              </a:rPr>
              <a:t>What we provide?</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en-US" dirty="0" smtClean="0"/>
              <a:t>You will be facilitated by plastic wares and important chemicals or solutions for Field work and Bench work. </a:t>
            </a:r>
          </a:p>
          <a:p>
            <a:r>
              <a:rPr lang="en-US" dirty="0"/>
              <a:t>Project </a:t>
            </a:r>
            <a:r>
              <a:rPr lang="en-US" dirty="0" smtClean="0"/>
              <a:t>will afford whole Exome sequencing cost (300$ per individual)</a:t>
            </a:r>
          </a:p>
          <a:p>
            <a:r>
              <a:rPr lang="en-US" dirty="0"/>
              <a:t>Project will afford </a:t>
            </a:r>
            <a:r>
              <a:rPr lang="en-US" dirty="0" smtClean="0"/>
              <a:t>expenses of Publication</a:t>
            </a:r>
          </a:p>
          <a:p>
            <a:r>
              <a:rPr lang="en-US" dirty="0" smtClean="0"/>
              <a:t>Project will afford expenses of database development and maintenance</a:t>
            </a:r>
          </a:p>
          <a:p>
            <a:r>
              <a:rPr lang="en-US" dirty="0" smtClean="0"/>
              <a:t>Project will provide selected clinical centers for clinical evaluation</a:t>
            </a:r>
          </a:p>
          <a:p>
            <a:r>
              <a:rPr lang="en-US" dirty="0" smtClean="0"/>
              <a:t>Project will acknowledge all facilitators</a:t>
            </a:r>
          </a:p>
        </p:txBody>
      </p:sp>
    </p:spTree>
    <p:extLst>
      <p:ext uri="{BB962C8B-B14F-4D97-AF65-F5344CB8AC3E}">
        <p14:creationId xmlns:p14="http://schemas.microsoft.com/office/powerpoint/2010/main" val="36388038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84" y="457200"/>
            <a:ext cx="8229600" cy="1143000"/>
          </a:xfrm>
        </p:spPr>
        <p:txBody>
          <a:bodyPr/>
          <a:lstStyle/>
          <a:p>
            <a:pPr algn="ctr"/>
            <a:r>
              <a:rPr lang="en-US" dirty="0" smtClean="0">
                <a:latin typeface="Cambria" panose="02040503050406030204" pitchFamily="18" charset="0"/>
                <a:ea typeface="Cambria" panose="02040503050406030204" pitchFamily="18" charset="0"/>
              </a:rPr>
              <a:t>What you afford?</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smtClean="0"/>
              <a:t>Student have to bear family identification and sampling cost</a:t>
            </a:r>
          </a:p>
          <a:p>
            <a:r>
              <a:rPr lang="en-US" dirty="0" smtClean="0"/>
              <a:t>Student have to manage clinical evaluation cost, if He or She goes to clinical centers other than provided by project management.</a:t>
            </a:r>
          </a:p>
        </p:txBody>
      </p:sp>
    </p:spTree>
    <p:extLst>
      <p:ext uri="{BB962C8B-B14F-4D97-AF65-F5344CB8AC3E}">
        <p14:creationId xmlns:p14="http://schemas.microsoft.com/office/powerpoint/2010/main" val="1722625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mbria" pitchFamily="18" charset="0"/>
              </a:rPr>
              <a:t>Inclusion and Exclusion criteria</a:t>
            </a:r>
            <a:endParaRPr lang="en-US" dirty="0">
              <a:latin typeface="Cambria" pitchFamily="18" charset="0"/>
            </a:endParaRPr>
          </a:p>
        </p:txBody>
      </p:sp>
      <p:sp>
        <p:nvSpPr>
          <p:cNvPr id="3" name="Content Placeholder 2"/>
          <p:cNvSpPr>
            <a:spLocks noGrp="1"/>
          </p:cNvSpPr>
          <p:nvPr>
            <p:ph idx="1"/>
          </p:nvPr>
        </p:nvSpPr>
        <p:spPr>
          <a:xfrm>
            <a:off x="381000" y="2133600"/>
            <a:ext cx="8229600" cy="3886200"/>
          </a:xfrm>
        </p:spPr>
        <p:txBody>
          <a:bodyPr/>
          <a:lstStyle/>
          <a:p>
            <a:r>
              <a:rPr lang="en-US" dirty="0" smtClean="0"/>
              <a:t>Family that have been part of any project in past will not be included</a:t>
            </a:r>
          </a:p>
          <a:p>
            <a:r>
              <a:rPr lang="en-US" dirty="0" smtClean="0"/>
              <a:t>Family that have less than 3 affected individuals will not be included</a:t>
            </a:r>
          </a:p>
          <a:p>
            <a:r>
              <a:rPr lang="en-US" dirty="0" smtClean="0"/>
              <a:t>Families other than above mentioned families are welcome to include</a:t>
            </a:r>
            <a:endParaRPr lang="en-US" dirty="0"/>
          </a:p>
        </p:txBody>
      </p:sp>
    </p:spTree>
    <p:extLst>
      <p:ext uri="{BB962C8B-B14F-4D97-AF65-F5344CB8AC3E}">
        <p14:creationId xmlns:p14="http://schemas.microsoft.com/office/powerpoint/2010/main" val="12711885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229600" cy="1143000"/>
          </a:xfrm>
        </p:spPr>
        <p:txBody>
          <a:bodyPr/>
          <a:lstStyle/>
          <a:p>
            <a:pPr algn="ctr"/>
            <a:r>
              <a:rPr lang="en-US" dirty="0" smtClean="0">
                <a:solidFill>
                  <a:srgbClr val="FF0000"/>
                </a:solidFill>
                <a:latin typeface="Cambria" panose="02040503050406030204" pitchFamily="18" charset="0"/>
                <a:ea typeface="Cambria" panose="02040503050406030204" pitchFamily="18" charset="0"/>
              </a:rPr>
              <a:t>Important point</a:t>
            </a:r>
            <a:endParaRPr lang="en-US" dirty="0">
              <a:solidFill>
                <a:srgbClr val="FF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Wrong or false information will not be accepted and bearable</a:t>
            </a:r>
          </a:p>
          <a:p>
            <a:r>
              <a:rPr lang="en-US" dirty="0" smtClean="0">
                <a:solidFill>
                  <a:srgbClr val="FF0000"/>
                </a:solidFill>
              </a:rPr>
              <a:t>Student who provide wrong or false data or breach confidentiality will be immediately disqualified from project, degree and university.</a:t>
            </a:r>
          </a:p>
          <a:p>
            <a:r>
              <a:rPr lang="en-US" dirty="0" smtClean="0">
                <a:solidFill>
                  <a:srgbClr val="FF0000"/>
                </a:solidFill>
              </a:rPr>
              <a:t>University will take every possible legal action against such students even after the completion of their degree.</a:t>
            </a:r>
          </a:p>
          <a:p>
            <a:r>
              <a:rPr lang="en-US" dirty="0" smtClean="0">
                <a:solidFill>
                  <a:srgbClr val="FF0000"/>
                </a:solidFill>
              </a:rPr>
              <a:t>Note: There is no space for lying in this project, you will not escaped after providing false data or information. </a:t>
            </a:r>
            <a:endParaRPr lang="en-US" dirty="0">
              <a:solidFill>
                <a:srgbClr val="FF0000"/>
              </a:solidFill>
            </a:endParaRPr>
          </a:p>
        </p:txBody>
      </p:sp>
    </p:spTree>
    <p:extLst>
      <p:ext uri="{BB962C8B-B14F-4D97-AF65-F5344CB8AC3E}">
        <p14:creationId xmlns:p14="http://schemas.microsoft.com/office/powerpoint/2010/main" val="2896905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itchFamily="18" charset="0"/>
              </a:rPr>
              <a:t>FAQ:</a:t>
            </a:r>
            <a:endParaRPr lang="en-US" dirty="0">
              <a:latin typeface="Cambria" pitchFamily="18" charset="0"/>
            </a:endParaRPr>
          </a:p>
        </p:txBody>
      </p:sp>
      <p:sp>
        <p:nvSpPr>
          <p:cNvPr id="3" name="Content Placeholder 2"/>
          <p:cNvSpPr>
            <a:spLocks noGrp="1"/>
          </p:cNvSpPr>
          <p:nvPr>
            <p:ph idx="1"/>
          </p:nvPr>
        </p:nvSpPr>
        <p:spPr>
          <a:xfrm>
            <a:off x="533400" y="2209800"/>
            <a:ext cx="8229600" cy="3886200"/>
          </a:xfrm>
        </p:spPr>
        <p:txBody>
          <a:bodyPr>
            <a:normAutofit fontScale="92500" lnSpcReduction="20000"/>
          </a:bodyPr>
          <a:lstStyle/>
          <a:p>
            <a:r>
              <a:rPr lang="en-US" dirty="0" smtClean="0"/>
              <a:t>How to identify families</a:t>
            </a:r>
          </a:p>
          <a:p>
            <a:r>
              <a:rPr lang="en-US" dirty="0" smtClean="0"/>
              <a:t>How to approach families</a:t>
            </a:r>
          </a:p>
          <a:p>
            <a:r>
              <a:rPr lang="en-US" dirty="0" smtClean="0"/>
              <a:t>How to draw pedigree</a:t>
            </a:r>
          </a:p>
          <a:p>
            <a:r>
              <a:rPr lang="en-US" dirty="0" smtClean="0"/>
              <a:t>How to convince specialized doctors f0r clinical evaluation</a:t>
            </a:r>
          </a:p>
          <a:p>
            <a:r>
              <a:rPr lang="en-US" dirty="0" smtClean="0"/>
              <a:t>How to collect and samples from affected and normal individuals</a:t>
            </a:r>
          </a:p>
          <a:p>
            <a:r>
              <a:rPr lang="en-US" dirty="0" smtClean="0"/>
              <a:t>How to store and shipped samples</a:t>
            </a:r>
          </a:p>
          <a:p>
            <a:r>
              <a:rPr lang="en-US" dirty="0" smtClean="0"/>
              <a:t>How to proceed Bench work</a:t>
            </a:r>
          </a:p>
          <a:p>
            <a:r>
              <a:rPr lang="en-US" dirty="0" smtClean="0"/>
              <a:t>Duration of involvement for degree purpose</a:t>
            </a:r>
          </a:p>
          <a:p>
            <a:r>
              <a:rPr lang="en-US" dirty="0" smtClean="0"/>
              <a:t>Benefit of Extra involvement after degree</a:t>
            </a:r>
          </a:p>
          <a:p>
            <a:endParaRPr lang="en-US" dirty="0" smtClean="0"/>
          </a:p>
          <a:p>
            <a:endParaRPr lang="en-US" dirty="0"/>
          </a:p>
        </p:txBody>
      </p:sp>
    </p:spTree>
    <p:extLst>
      <p:ext uri="{BB962C8B-B14F-4D97-AF65-F5344CB8AC3E}">
        <p14:creationId xmlns:p14="http://schemas.microsoft.com/office/powerpoint/2010/main" val="3180562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58" y="457200"/>
            <a:ext cx="8229600" cy="1143000"/>
          </a:xfrm>
        </p:spPr>
        <p:txBody>
          <a:bodyPr/>
          <a:lstStyle/>
          <a:p>
            <a:pPr algn="ctr"/>
            <a:r>
              <a:rPr lang="en-US" dirty="0" smtClean="0">
                <a:latin typeface="Cambria" pitchFamily="18" charset="0"/>
              </a:rPr>
              <a:t>Enrollment procedure</a:t>
            </a:r>
            <a:endParaRPr lang="en-US" dirty="0">
              <a:latin typeface="Cambria" pitchFamily="18" charset="0"/>
            </a:endParaRPr>
          </a:p>
        </p:txBody>
      </p:sp>
      <p:sp>
        <p:nvSpPr>
          <p:cNvPr id="3" name="Content Placeholder 2"/>
          <p:cNvSpPr>
            <a:spLocks noGrp="1"/>
          </p:cNvSpPr>
          <p:nvPr>
            <p:ph idx="1"/>
          </p:nvPr>
        </p:nvSpPr>
        <p:spPr/>
        <p:txBody>
          <a:bodyPr>
            <a:normAutofit lnSpcReduction="10000"/>
          </a:bodyPr>
          <a:lstStyle/>
          <a:p>
            <a:r>
              <a:rPr lang="en-US" dirty="0" smtClean="0"/>
              <a:t>Find attached file for enrollment procedure.</a:t>
            </a:r>
          </a:p>
          <a:p>
            <a:r>
              <a:rPr lang="en-US" dirty="0" smtClean="0"/>
              <a:t>Note: 15, November, 2018 is the deadline of enrollment, none of application will be proceeded that received after 15, November, 2018.</a:t>
            </a:r>
          </a:p>
          <a:p>
            <a:r>
              <a:rPr lang="en-US" dirty="0" smtClean="0"/>
              <a:t>Note: student who can find maximum families before deadline will be given preference in interview. </a:t>
            </a:r>
          </a:p>
          <a:p>
            <a:r>
              <a:rPr lang="en-US" dirty="0" smtClean="0"/>
              <a:t>As we are receiving a lot of applications, and only few can become part of that project, so hurry up, do apply, search families, collect their contact details, enquire them and share their details before deadline to maximize your selection chances. </a:t>
            </a:r>
          </a:p>
          <a:p>
            <a:endParaRPr lang="en-US" dirty="0"/>
          </a:p>
        </p:txBody>
      </p:sp>
    </p:spTree>
    <p:extLst>
      <p:ext uri="{BB962C8B-B14F-4D97-AF65-F5344CB8AC3E}">
        <p14:creationId xmlns:p14="http://schemas.microsoft.com/office/powerpoint/2010/main" val="3269239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ea typeface="Cambria" panose="02040503050406030204" pitchFamily="18" charset="0"/>
              </a:rPr>
              <a:t>Contact person</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smtClean="0"/>
              <a:t>Mr. Muhammad Usman</a:t>
            </a:r>
          </a:p>
          <a:p>
            <a:r>
              <a:rPr lang="en-US" dirty="0" smtClean="0"/>
              <a:t>Email: </a:t>
            </a:r>
            <a:r>
              <a:rPr lang="en-US" dirty="0" smtClean="0">
                <a:hlinkClick r:id="rId2"/>
              </a:rPr>
              <a:t>usman@vu.edu.pk</a:t>
            </a:r>
            <a:endParaRPr lang="en-US" dirty="0" smtClean="0"/>
          </a:p>
          <a:p>
            <a:r>
              <a:rPr lang="en-US" dirty="0" smtClean="0"/>
              <a:t>Cell#: 03451128789</a:t>
            </a:r>
          </a:p>
          <a:p>
            <a:endParaRPr lang="en-US" dirty="0"/>
          </a:p>
          <a:p>
            <a:pPr marL="0" indent="0">
              <a:buNone/>
            </a:pPr>
            <a:r>
              <a:rPr lang="en-US" dirty="0" smtClean="0">
                <a:solidFill>
                  <a:srgbClr val="FF0000"/>
                </a:solidFill>
              </a:rPr>
              <a:t>Note: Contact only during office hours</a:t>
            </a:r>
            <a:r>
              <a:rPr lang="en-US" dirty="0" smtClean="0"/>
              <a:t>. </a:t>
            </a:r>
            <a:endParaRPr lang="en-US" dirty="0"/>
          </a:p>
        </p:txBody>
      </p:sp>
    </p:spTree>
    <p:extLst>
      <p:ext uri="{BB962C8B-B14F-4D97-AF65-F5344CB8AC3E}">
        <p14:creationId xmlns:p14="http://schemas.microsoft.com/office/powerpoint/2010/main" val="2090444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dirty="0" smtClean="0">
                <a:latin typeface="Cambria" pitchFamily="18" charset="0"/>
              </a:rPr>
              <a:t>Interview questions</a:t>
            </a:r>
            <a:endParaRPr lang="en-US" dirty="0">
              <a:latin typeface="Cambria" pitchFamily="18" charset="0"/>
            </a:endParaRPr>
          </a:p>
        </p:txBody>
      </p:sp>
      <p:sp>
        <p:nvSpPr>
          <p:cNvPr id="3" name="Content Placeholder 2"/>
          <p:cNvSpPr>
            <a:spLocks noGrp="1"/>
          </p:cNvSpPr>
          <p:nvPr>
            <p:ph idx="1"/>
          </p:nvPr>
        </p:nvSpPr>
        <p:spPr/>
        <p:txBody>
          <a:bodyPr/>
          <a:lstStyle/>
          <a:p>
            <a:r>
              <a:rPr lang="en-US" dirty="0" smtClean="0"/>
              <a:t>Prepare all questions mentioned in lecture</a:t>
            </a:r>
          </a:p>
          <a:p>
            <a:r>
              <a:rPr lang="en-US" dirty="0" smtClean="0"/>
              <a:t>Keep basic information of all genetic disorders included in project</a:t>
            </a:r>
          </a:p>
          <a:p>
            <a:r>
              <a:rPr lang="en-US" dirty="0" smtClean="0"/>
              <a:t>Familiar yourself with basic theme and proceeding of project</a:t>
            </a:r>
          </a:p>
          <a:p>
            <a:endParaRPr lang="en-US" dirty="0"/>
          </a:p>
        </p:txBody>
      </p:sp>
    </p:spTree>
    <p:extLst>
      <p:ext uri="{BB962C8B-B14F-4D97-AF65-F5344CB8AC3E}">
        <p14:creationId xmlns:p14="http://schemas.microsoft.com/office/powerpoint/2010/main" val="11615739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9600"/>
            <a:ext cx="9144000" cy="6172200"/>
          </a:xfrm>
        </p:spPr>
      </p:pic>
    </p:spTree>
    <p:extLst>
      <p:ext uri="{BB962C8B-B14F-4D97-AF65-F5344CB8AC3E}">
        <p14:creationId xmlns:p14="http://schemas.microsoft.com/office/powerpoint/2010/main" val="2849747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066800"/>
            <a:ext cx="8991600" cy="5562600"/>
          </a:xfrm>
          <a:prstGeom prst="rect">
            <a:avLst/>
          </a:prstGeom>
        </p:spPr>
      </p:pic>
    </p:spTree>
    <p:extLst>
      <p:ext uri="{BB962C8B-B14F-4D97-AF65-F5344CB8AC3E}">
        <p14:creationId xmlns:p14="http://schemas.microsoft.com/office/powerpoint/2010/main" val="2109489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mbria" panose="02040503050406030204" pitchFamily="18" charset="0"/>
                <a:ea typeface="Cambria" panose="02040503050406030204" pitchFamily="18" charset="0"/>
              </a:rPr>
              <a:t>National Database for Human Genetic Disorders</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en-US" dirty="0" smtClean="0"/>
              <a:t>Virtual University Of Pakistan Is Going To Take Initiative Of Developing  National Database for Human Genetic Disorders.</a:t>
            </a:r>
          </a:p>
          <a:p>
            <a:r>
              <a:rPr lang="en-US" dirty="0"/>
              <a:t>Our Initial Target Is To Collect Data Of More Than 1000 Families Of Different Genetic </a:t>
            </a:r>
            <a:r>
              <a:rPr lang="en-US" dirty="0" smtClean="0"/>
              <a:t>Disorders.</a:t>
            </a:r>
          </a:p>
          <a:p>
            <a:r>
              <a:rPr lang="en-US" dirty="0" smtClean="0"/>
              <a:t>All Interested And Hard Worker Student Have A Lucky Chance To Become Part Of That Mega Project.</a:t>
            </a:r>
          </a:p>
          <a:p>
            <a:r>
              <a:rPr lang="en-US" dirty="0" smtClean="0"/>
              <a:t>Undergraduate final year students from Biotechnology, Zoology and Bioinformatics are welcome.</a:t>
            </a:r>
          </a:p>
          <a:p>
            <a:r>
              <a:rPr lang="en-US" dirty="0" smtClean="0"/>
              <a:t>Only Shortlisted Students Will Be Selected For Project</a:t>
            </a:r>
          </a:p>
          <a:p>
            <a:endParaRPr lang="en-US" dirty="0"/>
          </a:p>
        </p:txBody>
      </p:sp>
    </p:spTree>
    <p:extLst>
      <p:ext uri="{BB962C8B-B14F-4D97-AF65-F5344CB8AC3E}">
        <p14:creationId xmlns:p14="http://schemas.microsoft.com/office/powerpoint/2010/main" val="3454169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latin typeface="Cambria" panose="02040503050406030204" pitchFamily="18" charset="0"/>
                <a:ea typeface="Cambria" panose="02040503050406030204" pitchFamily="18" charset="0"/>
              </a:rPr>
              <a:t>Definition </a:t>
            </a:r>
            <a:endParaRPr lang="en-US" dirty="0">
              <a:solidFill>
                <a:schemeClr val="accent6">
                  <a:lumMod val="50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457200" y="2286000"/>
            <a:ext cx="8229600" cy="4191000"/>
          </a:xfrm>
        </p:spPr>
        <p:txBody>
          <a:bodyPr/>
          <a:lstStyle/>
          <a:p>
            <a:r>
              <a:rPr lang="en-US" dirty="0"/>
              <a:t>A genetic disorder is a genetic problem caused by one or more abnormalities in the genome. Most genetic disorders are quite rare and affect one person in every several thousands or millions. Genetic disorders may be hereditary, meaning that they are passed down from the parents' genes</a:t>
            </a:r>
            <a:r>
              <a:rPr lang="en-US" dirty="0" smtClean="0"/>
              <a:t>.</a:t>
            </a:r>
          </a:p>
          <a:p>
            <a:pPr marL="0" indent="0">
              <a:buNone/>
            </a:pPr>
            <a:endParaRPr lang="en-US" dirty="0"/>
          </a:p>
        </p:txBody>
      </p:sp>
    </p:spTree>
    <p:extLst>
      <p:ext uri="{BB962C8B-B14F-4D97-AF65-F5344CB8AC3E}">
        <p14:creationId xmlns:p14="http://schemas.microsoft.com/office/powerpoint/2010/main" val="3144314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62000" y="2781300"/>
            <a:ext cx="8229600" cy="1143000"/>
          </a:xfrm>
        </p:spPr>
        <p:txBody>
          <a:bodyPr>
            <a:noAutofit/>
          </a:bodyPr>
          <a:lstStyle/>
          <a:p>
            <a:pPr algn="ctr">
              <a:defRPr/>
            </a:pPr>
            <a:r>
              <a:rPr lang="en-US" dirty="0">
                <a:solidFill>
                  <a:schemeClr val="tx2">
                    <a:lumMod val="75000"/>
                  </a:schemeClr>
                </a:solidFill>
                <a:latin typeface="Cambria" pitchFamily="18" charset="0"/>
              </a:rPr>
              <a:t>Heredity</a:t>
            </a:r>
            <a:r>
              <a:rPr lang="en-US" sz="5400" dirty="0">
                <a:solidFill>
                  <a:schemeClr val="tx2">
                    <a:lumMod val="75000"/>
                  </a:schemeClr>
                </a:solidFill>
                <a:latin typeface="Cambria" pitchFamily="18" charset="0"/>
              </a:rPr>
              <a:t/>
            </a:r>
            <a:br>
              <a:rPr lang="en-US" sz="5400" dirty="0">
                <a:solidFill>
                  <a:schemeClr val="tx2">
                    <a:lumMod val="75000"/>
                  </a:schemeClr>
                </a:solidFill>
                <a:latin typeface="Cambria" pitchFamily="18" charset="0"/>
              </a:rPr>
            </a:br>
            <a:r>
              <a:rPr lang="en-US" sz="5400" dirty="0">
                <a:latin typeface="Cambria" pitchFamily="18" charset="0"/>
              </a:rPr>
              <a:t/>
            </a:r>
            <a:br>
              <a:rPr lang="en-US" sz="5400" dirty="0">
                <a:latin typeface="Cambria" pitchFamily="18" charset="0"/>
              </a:rPr>
            </a:br>
            <a:r>
              <a:rPr lang="en-US" sz="5400" dirty="0">
                <a:latin typeface="Cambria" pitchFamily="18" charset="0"/>
              </a:rPr>
              <a:t/>
            </a:r>
            <a:br>
              <a:rPr lang="en-US" sz="5400" dirty="0">
                <a:latin typeface="Cambria" pitchFamily="18" charset="0"/>
              </a:rPr>
            </a:br>
            <a:endParaRPr lang="en-US" sz="5400" dirty="0" smtClean="0">
              <a:latin typeface="Cambria" pitchFamily="18" charset="0"/>
            </a:endParaRPr>
          </a:p>
        </p:txBody>
      </p:sp>
      <p:pic>
        <p:nvPicPr>
          <p:cNvPr id="10244" name="Picture 7" descr="alle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124200"/>
            <a:ext cx="298608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9"/>
          <p:cNvSpPr>
            <a:spLocks noChangeArrowheads="1"/>
          </p:cNvSpPr>
          <p:nvPr/>
        </p:nvSpPr>
        <p:spPr bwMode="auto">
          <a:xfrm>
            <a:off x="3657600" y="2895600"/>
            <a:ext cx="1600200" cy="3581400"/>
          </a:xfrm>
          <a:prstGeom prst="ellipse">
            <a:avLst/>
          </a:prstGeom>
          <a:noFill/>
          <a:ln w="2857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 name="Oval 10"/>
          <p:cNvSpPr>
            <a:spLocks noChangeArrowheads="1"/>
          </p:cNvSpPr>
          <p:nvPr/>
        </p:nvSpPr>
        <p:spPr bwMode="auto">
          <a:xfrm>
            <a:off x="4876800" y="2895600"/>
            <a:ext cx="1600200" cy="3581400"/>
          </a:xfrm>
          <a:prstGeom prst="ellipse">
            <a:avLst/>
          </a:prstGeom>
          <a:noFill/>
          <a:ln w="28575">
            <a:solidFill>
              <a:srgbClr val="66FF3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 name="Oval 14"/>
          <p:cNvSpPr>
            <a:spLocks noChangeArrowheads="1"/>
          </p:cNvSpPr>
          <p:nvPr/>
        </p:nvSpPr>
        <p:spPr bwMode="auto">
          <a:xfrm>
            <a:off x="3505200" y="3429000"/>
            <a:ext cx="3124200" cy="533400"/>
          </a:xfrm>
          <a:prstGeom prst="ellipse">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 name="Text Box 16"/>
          <p:cNvSpPr txBox="1">
            <a:spLocks noChangeArrowheads="1"/>
          </p:cNvSpPr>
          <p:nvPr/>
        </p:nvSpPr>
        <p:spPr bwMode="auto">
          <a:xfrm>
            <a:off x="6248400" y="3352800"/>
            <a:ext cx="1600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r" eaLnBrk="0" fontAlgn="base" hangingPunct="0">
              <a:spcBef>
                <a:spcPct val="0"/>
              </a:spcBef>
              <a:spcAft>
                <a:spcPct val="0"/>
              </a:spcAft>
              <a:defRPr sz="2400" b="1">
                <a:solidFill>
                  <a:schemeClr val="tx1"/>
                </a:solidFill>
                <a:latin typeface="Times New Roman" pitchFamily="18" charset="0"/>
              </a:defRPr>
            </a:lvl6pPr>
            <a:lvl7pPr marL="2971800" indent="-228600" algn="r" eaLnBrk="0" fontAlgn="base" hangingPunct="0">
              <a:spcBef>
                <a:spcPct val="0"/>
              </a:spcBef>
              <a:spcAft>
                <a:spcPct val="0"/>
              </a:spcAft>
              <a:defRPr sz="2400" b="1">
                <a:solidFill>
                  <a:schemeClr val="tx1"/>
                </a:solidFill>
                <a:latin typeface="Times New Roman" pitchFamily="18" charset="0"/>
              </a:defRPr>
            </a:lvl7pPr>
            <a:lvl8pPr marL="3429000" indent="-228600" algn="r" eaLnBrk="0" fontAlgn="base" hangingPunct="0">
              <a:spcBef>
                <a:spcPct val="0"/>
              </a:spcBef>
              <a:spcAft>
                <a:spcPct val="0"/>
              </a:spcAft>
              <a:defRPr sz="2400" b="1">
                <a:solidFill>
                  <a:schemeClr val="tx1"/>
                </a:solidFill>
                <a:latin typeface="Times New Roman" pitchFamily="18" charset="0"/>
              </a:defRPr>
            </a:lvl8pPr>
            <a:lvl9pPr marL="3886200" indent="-228600" algn="r"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US" sz="3200">
                <a:solidFill>
                  <a:srgbClr val="0000FF"/>
                </a:solidFill>
              </a:rPr>
              <a:t>Gene</a:t>
            </a:r>
          </a:p>
        </p:txBody>
      </p:sp>
      <p:sp>
        <p:nvSpPr>
          <p:cNvPr id="2" name="Content Placeholder 1"/>
          <p:cNvSpPr>
            <a:spLocks noGrp="1"/>
          </p:cNvSpPr>
          <p:nvPr>
            <p:ph idx="1"/>
          </p:nvPr>
        </p:nvSpPr>
        <p:spPr/>
        <p:txBody>
          <a:bodyPr>
            <a:normAutofit/>
          </a:bodyPr>
          <a:lstStyle/>
          <a:p>
            <a:r>
              <a:rPr lang="en-US" sz="2400" dirty="0">
                <a:latin typeface="Georgia" pitchFamily="18" charset="0"/>
              </a:rPr>
              <a:t>The passing-down of traits from parent to child through genes, which are located in chromosomes.</a:t>
            </a:r>
            <a:endParaRPr lang="en-US" sz="2400" dirty="0"/>
          </a:p>
        </p:txBody>
      </p:sp>
    </p:spTree>
    <p:extLst>
      <p:ext uri="{BB962C8B-B14F-4D97-AF65-F5344CB8AC3E}">
        <p14:creationId xmlns:p14="http://schemas.microsoft.com/office/powerpoint/2010/main" val="2424843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23" fill="hold" nodeType="afterGroup">
                            <p:stCondLst>
                              <p:cond delay="1000"/>
                            </p:stCondLst>
                            <p:childTnLst>
                              <p:par>
                                <p:cTn id="24" presetID="15" presetClass="entr" presetSubtype="0"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ppt_w</p:attrName>
                                        </p:attrNameLst>
                                      </p:cBhvr>
                                      <p:tavLst>
                                        <p:tav tm="0">
                                          <p:val>
                                            <p:fltVal val="0"/>
                                          </p:val>
                                        </p:tav>
                                        <p:tav tm="100000">
                                          <p:val>
                                            <p:strVal val="#ppt_w"/>
                                          </p:val>
                                        </p:tav>
                                      </p:tavLst>
                                    </p:anim>
                                    <p:anim calcmode="lin" valueType="num">
                                      <p:cBhvr>
                                        <p:cTn id="27" dur="1000" fill="hold"/>
                                        <p:tgtEl>
                                          <p:spTgt spid="8"/>
                                        </p:tgtEl>
                                        <p:attrNameLst>
                                          <p:attrName>ppt_h</p:attrName>
                                        </p:attrNameLst>
                                      </p:cBhvr>
                                      <p:tavLst>
                                        <p:tav tm="0">
                                          <p:val>
                                            <p:fltVal val="0"/>
                                          </p:val>
                                        </p:tav>
                                        <p:tav tm="100000">
                                          <p:val>
                                            <p:strVal val="#ppt_h"/>
                                          </p:val>
                                        </p:tav>
                                      </p:tavLst>
                                    </p:anim>
                                    <p:anim calcmode="lin" valueType="num">
                                      <p:cBhvr>
                                        <p:cTn id="28"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8229600" cy="1143000"/>
          </a:xfrm>
        </p:spPr>
        <p:txBody>
          <a:bodyPr>
            <a:noAutofit/>
          </a:bodyPr>
          <a:lstStyle/>
          <a:p>
            <a:pPr algn="ctr"/>
            <a:r>
              <a:rPr lang="en-US" dirty="0" smtClean="0">
                <a:latin typeface="Cambria" panose="02040503050406030204" pitchFamily="18" charset="0"/>
                <a:ea typeface="Cambria" panose="02040503050406030204" pitchFamily="18" charset="0"/>
              </a:rPr>
              <a:t>Mode of Inheritance</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457200" y="1935480"/>
            <a:ext cx="8229600" cy="4008120"/>
          </a:xfrm>
        </p:spPr>
        <p:txBody>
          <a:bodyPr>
            <a:normAutofit fontScale="92500" lnSpcReduction="20000"/>
          </a:bodyPr>
          <a:lstStyle/>
          <a:p>
            <a:endParaRPr lang="en-US" dirty="0" smtClean="0"/>
          </a:p>
          <a:p>
            <a:r>
              <a:rPr lang="en-US" dirty="0" smtClean="0"/>
              <a:t>Autosomal Recessive Genetic Disorders</a:t>
            </a:r>
          </a:p>
          <a:p>
            <a:endParaRPr lang="en-US" dirty="0" smtClean="0"/>
          </a:p>
          <a:p>
            <a:r>
              <a:rPr lang="en-US" dirty="0" smtClean="0"/>
              <a:t>Autosomal Dominant Genetic Disorders</a:t>
            </a:r>
          </a:p>
          <a:p>
            <a:endParaRPr lang="en-US" dirty="0" smtClean="0"/>
          </a:p>
          <a:p>
            <a:r>
              <a:rPr lang="en-US" dirty="0" smtClean="0"/>
              <a:t>Nondisjunction Genetic Disorders</a:t>
            </a:r>
          </a:p>
          <a:p>
            <a:endParaRPr lang="en-US" dirty="0" smtClean="0"/>
          </a:p>
          <a:p>
            <a:r>
              <a:rPr lang="en-US" dirty="0" smtClean="0"/>
              <a:t>Sex-linked Genetic Disorders</a:t>
            </a:r>
          </a:p>
          <a:p>
            <a:pPr marL="0" indent="0">
              <a:buNone/>
            </a:pPr>
            <a:endParaRPr lang="en-US" dirty="0" smtClean="0"/>
          </a:p>
          <a:p>
            <a:r>
              <a:rPr lang="en-US" dirty="0" err="1" smtClean="0"/>
              <a:t>mtDNA</a:t>
            </a:r>
            <a:r>
              <a:rPr lang="en-US" dirty="0" smtClean="0"/>
              <a:t> Mutations Disorders</a:t>
            </a:r>
          </a:p>
          <a:p>
            <a:endParaRPr lang="en-US" dirty="0" smtClean="0"/>
          </a:p>
          <a:p>
            <a:endParaRPr lang="en-US" dirty="0" smtClean="0"/>
          </a:p>
          <a:p>
            <a:endParaRPr lang="en-US" dirty="0"/>
          </a:p>
        </p:txBody>
      </p:sp>
    </p:spTree>
    <p:extLst>
      <p:ext uri="{BB962C8B-B14F-4D97-AF65-F5344CB8AC3E}">
        <p14:creationId xmlns:p14="http://schemas.microsoft.com/office/powerpoint/2010/main" val="2101288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dirty="0" smtClean="0">
                <a:latin typeface="Cambria" panose="02040503050406030204" pitchFamily="18" charset="0"/>
                <a:ea typeface="Cambria" panose="02040503050406030204" pitchFamily="18" charset="0"/>
              </a:rPr>
              <a:t>Basics of Genetic disorders</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r>
              <a:rPr lang="en-US" dirty="0"/>
              <a:t>Single-gene disorders, where a mutation affects one </a:t>
            </a:r>
            <a:r>
              <a:rPr lang="en-US" dirty="0" smtClean="0"/>
              <a:t>gene.</a:t>
            </a:r>
          </a:p>
          <a:p>
            <a:pPr marL="0" indent="0">
              <a:buNone/>
            </a:pPr>
            <a:endParaRPr lang="en-US" dirty="0"/>
          </a:p>
          <a:p>
            <a:r>
              <a:rPr lang="en-US" dirty="0"/>
              <a:t>Chromosomal disorders, where chromosomes (or parts of chromosomes) are missing or changed. </a:t>
            </a:r>
            <a:endParaRPr lang="en-US" dirty="0" smtClean="0"/>
          </a:p>
          <a:p>
            <a:endParaRPr lang="en-US" dirty="0"/>
          </a:p>
          <a:p>
            <a:r>
              <a:rPr lang="en-US" dirty="0" smtClean="0"/>
              <a:t>Complex </a:t>
            </a:r>
            <a:r>
              <a:rPr lang="en-US" dirty="0"/>
              <a:t>disorders, where there are mutations in two or more genes.</a:t>
            </a:r>
          </a:p>
          <a:p>
            <a:endParaRPr lang="en-US" dirty="0"/>
          </a:p>
        </p:txBody>
      </p:sp>
    </p:spTree>
    <p:extLst>
      <p:ext uri="{BB962C8B-B14F-4D97-AF65-F5344CB8AC3E}">
        <p14:creationId xmlns:p14="http://schemas.microsoft.com/office/powerpoint/2010/main" val="4230064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229600" cy="1143000"/>
          </a:xfrm>
        </p:spPr>
        <p:txBody>
          <a:bodyPr>
            <a:noAutofit/>
          </a:bodyPr>
          <a:lstStyle/>
          <a:p>
            <a:pPr algn="ctr"/>
            <a:r>
              <a:rPr lang="en-US" dirty="0" smtClean="0">
                <a:latin typeface="Cambria" panose="02040503050406030204" pitchFamily="18" charset="0"/>
                <a:ea typeface="Cambria" panose="02040503050406030204" pitchFamily="18" charset="0"/>
              </a:rPr>
              <a:t>How many genetic disorders are present till date?</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533400" y="2286000"/>
            <a:ext cx="8229600" cy="4389120"/>
          </a:xfrm>
        </p:spPr>
        <p:txBody>
          <a:bodyPr/>
          <a:lstStyle/>
          <a:p>
            <a:r>
              <a:rPr lang="en-US" dirty="0" smtClean="0"/>
              <a:t>More than </a:t>
            </a:r>
            <a:r>
              <a:rPr lang="en-US" dirty="0"/>
              <a:t>6,000 known genetic disorders are caused by inheriting an altered </a:t>
            </a:r>
            <a:r>
              <a:rPr lang="en-US" dirty="0" smtClean="0"/>
              <a:t>gene throughout the world. </a:t>
            </a:r>
            <a:r>
              <a:rPr lang="en-US" dirty="0"/>
              <a:t>Generally, the alteration (mutation) means that the information contained in the particular gene is either changed or absent</a:t>
            </a:r>
          </a:p>
        </p:txBody>
      </p:sp>
    </p:spTree>
    <p:extLst>
      <p:ext uri="{BB962C8B-B14F-4D97-AF65-F5344CB8AC3E}">
        <p14:creationId xmlns:p14="http://schemas.microsoft.com/office/powerpoint/2010/main" val="16621234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90C6F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397</TotalTime>
  <Words>1171</Words>
  <Application>Microsoft Office PowerPoint</Application>
  <PresentationFormat>On-screen Show (4:3)</PresentationFormat>
  <Paragraphs>160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PowerPoint Presentation</vt:lpstr>
      <vt:lpstr>Investigators:</vt:lpstr>
      <vt:lpstr>Contact person</vt:lpstr>
      <vt:lpstr>National Database for Human Genetic Disorders</vt:lpstr>
      <vt:lpstr>Definition </vt:lpstr>
      <vt:lpstr>Heredity   </vt:lpstr>
      <vt:lpstr>Mode of Inheritance</vt:lpstr>
      <vt:lpstr>Basics of Genetic disorders</vt:lpstr>
      <vt:lpstr>How many genetic disorders are present till date?</vt:lpstr>
      <vt:lpstr>How Many Genetic Disorders Included In Mega Project?</vt:lpstr>
      <vt:lpstr>Cont…</vt:lpstr>
      <vt:lpstr>Cont…</vt:lpstr>
      <vt:lpstr>Cont…</vt:lpstr>
      <vt:lpstr>Significance</vt:lpstr>
      <vt:lpstr>Objectives</vt:lpstr>
      <vt:lpstr>PowerPoint Presentation</vt:lpstr>
      <vt:lpstr>Pedigree</vt:lpstr>
      <vt:lpstr>Whole exome sequencing</vt:lpstr>
      <vt:lpstr>Benefits</vt:lpstr>
      <vt:lpstr>Plan of work</vt:lpstr>
      <vt:lpstr>What to do?</vt:lpstr>
      <vt:lpstr>Cont…</vt:lpstr>
      <vt:lpstr>Who can become part of project?</vt:lpstr>
      <vt:lpstr>What we provide?</vt:lpstr>
      <vt:lpstr>What you afford?</vt:lpstr>
      <vt:lpstr>Inclusion and Exclusion criteria</vt:lpstr>
      <vt:lpstr>Important point</vt:lpstr>
      <vt:lpstr>FAQ:</vt:lpstr>
      <vt:lpstr>Enrollment procedure</vt:lpstr>
      <vt:lpstr>Interview questions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Muhammad Usman</dc:creator>
  <cp:lastModifiedBy>Windows User</cp:lastModifiedBy>
  <cp:revision>58</cp:revision>
  <dcterms:created xsi:type="dcterms:W3CDTF">2006-08-16T00:00:00Z</dcterms:created>
  <dcterms:modified xsi:type="dcterms:W3CDTF">2018-10-19T06:11:16Z</dcterms:modified>
</cp:coreProperties>
</file>