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handoutMasterIdLst>
    <p:handoutMasterId r:id="rId17"/>
  </p:handoutMasterIdLst>
  <p:sldIdLst>
    <p:sldId id="268" r:id="rId2"/>
    <p:sldId id="257" r:id="rId3"/>
    <p:sldId id="269" r:id="rId4"/>
    <p:sldId id="275" r:id="rId5"/>
    <p:sldId id="271" r:id="rId6"/>
    <p:sldId id="272" r:id="rId7"/>
    <p:sldId id="259" r:id="rId8"/>
    <p:sldId id="260" r:id="rId9"/>
    <p:sldId id="261" r:id="rId10"/>
    <p:sldId id="262" r:id="rId11"/>
    <p:sldId id="270" r:id="rId12"/>
    <p:sldId id="267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33" autoAdjust="0"/>
    <p:restoredTop sz="94967" autoAdjust="0"/>
  </p:normalViewPr>
  <p:slideViewPr>
    <p:cSldViewPr>
      <p:cViewPr>
        <p:scale>
          <a:sx n="75" d="100"/>
          <a:sy n="75" d="100"/>
        </p:scale>
        <p:origin x="-96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FC218-0C26-449D-9D11-1A51B5E3D9D6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9690-043B-46C4-966B-43E8AF312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34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113DA-EB18-442D-8778-FB675F10C60E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C2F30-24ED-439D-8CFD-A68C0353D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34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2F30-24ED-439D-8CFD-A68C0353DB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2F30-24ED-439D-8CFD-A68C0353D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3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2F30-24ED-439D-8CFD-A68C0353D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3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2F30-24ED-439D-8CFD-A68C0353DB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3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C2F30-24ED-439D-8CFD-A68C0353D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73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2ACD-1D5F-45A4-AA64-963F06A1E0D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6CB0-8CD6-49DF-A627-E1BF8E20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1"/>
            <a:ext cx="7467600" cy="584775"/>
          </a:xfrm>
          <a:noFill/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txBody>
          <a:bodyPr wrap="square">
            <a:noAutofit/>
          </a:bodyPr>
          <a:lstStyle>
            <a:lvl1pPr algn="l">
              <a:defRPr lang="en-US" sz="4000">
                <a:effectLst/>
              </a:defRPr>
            </a:lvl1pPr>
          </a:lstStyle>
          <a:p>
            <a:r>
              <a:rPr lang="en-US" sz="3100" cap="small" dirty="0" smtClean="0">
                <a:effectLst/>
                <a:latin typeface="Calibri"/>
                <a:ea typeface="Calibri"/>
                <a:cs typeface="Arial"/>
              </a:rPr>
              <a:t>Click to edit Master title style</a:t>
            </a:r>
            <a:endParaRPr lang="en-US" sz="11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19200"/>
            <a:ext cx="7467600" cy="0"/>
          </a:xfrm>
          <a:prstGeom prst="line">
            <a:avLst/>
          </a:prstGeom>
          <a:ln w="25400" cap="flat" cmpd="dbl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76200" y="6553200"/>
            <a:ext cx="7467600" cy="246221"/>
          </a:xfrm>
          <a:prstGeom prst="rect">
            <a:avLst/>
          </a:prstGeom>
        </p:spPr>
        <p:txBody>
          <a:bodyPr vert="horz" lIns="0" rIns="0" bIns="0" anchor="b"/>
          <a:lstStyle/>
          <a:p>
            <a:pPr lvl="0" algn="l"/>
            <a:r>
              <a:rPr kumimoji="0" lang="en-US" sz="1000" dirty="0" smtClean="0">
                <a:solidFill>
                  <a:schemeClr val="tx2">
                    <a:shade val="50000"/>
                  </a:schemeClr>
                </a:solidFill>
              </a:rPr>
              <a:t>© 2014 Virtual University of Pakistan. Design &amp; Developed by VU-IT Department.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2ACD-1D5F-45A4-AA64-963F06A1E0D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6CB0-8CD6-49DF-A627-E1BF8E20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872ACD-1D5F-45A4-AA64-963F06A1E0D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848600" y="6253424"/>
            <a:ext cx="1447800" cy="680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Bauhaus 93" panose="04030905020B02020C02" pitchFamily="82" charset="0"/>
              </a:rPr>
              <a:t>VUTES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214360" y="5865286"/>
            <a:ext cx="548640" cy="59901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.edu.p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8111"/>
            <a:ext cx="1028700" cy="6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5624002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Virtual </a:t>
            </a:r>
            <a:r>
              <a:rPr lang="en-US" sz="1400" dirty="0"/>
              <a:t>University of </a:t>
            </a:r>
            <a:r>
              <a:rPr lang="en-US" sz="1400" dirty="0" smtClean="0"/>
              <a:t>Pakistan</a:t>
            </a: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www.vu.edu.pk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 vert="horz" lIns="45720" rIns="4572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VUTES 7.0</a:t>
            </a:r>
            <a:endParaRPr lang="en-US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ubtitle 10"/>
          <p:cNvSpPr txBox="1">
            <a:spLocks/>
          </p:cNvSpPr>
          <p:nvPr/>
        </p:nvSpPr>
        <p:spPr>
          <a:xfrm>
            <a:off x="441452" y="3352800"/>
            <a:ext cx="6480048" cy="1752600"/>
          </a:xfrm>
          <a:prstGeom prst="rect">
            <a:avLst/>
          </a:prstGeom>
        </p:spPr>
        <p:txBody>
          <a:bodyPr vert="horz" tIns="0" rIns="45720" bIns="0" anchor="t" anchorCtr="0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Virtual University Testing &amp; Examination System</a:t>
            </a:r>
          </a:p>
          <a:p>
            <a:r>
              <a:rPr lang="en-US" b="1" i="1" u="sng" dirty="0"/>
              <a:t>Student Guide</a:t>
            </a:r>
          </a:p>
          <a:p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676400"/>
            <a:ext cx="1554480" cy="169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4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797" y="2819400"/>
            <a:ext cx="6629400" cy="358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Descriptive </a:t>
            </a:r>
            <a:r>
              <a:rPr lang="en-US" dirty="0" smtClean="0"/>
              <a:t>Question </a:t>
            </a:r>
            <a:r>
              <a:rPr lang="en-US" sz="2800" dirty="0" smtClean="0"/>
              <a:t>cont.…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Descriptive Question Saving</a:t>
            </a:r>
            <a:endParaRPr lang="en-US" dirty="0"/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Write the answer in this </a:t>
            </a:r>
            <a:r>
              <a:rPr lang="en-US" dirty="0"/>
              <a:t>answer panel </a:t>
            </a:r>
            <a:r>
              <a:rPr lang="en-US" sz="1200" dirty="0"/>
              <a:t>(Use </a:t>
            </a:r>
            <a:r>
              <a:rPr lang="en-US" sz="1200" dirty="0" err="1"/>
              <a:t>Crtl+C</a:t>
            </a:r>
            <a:r>
              <a:rPr lang="en-US" sz="1200" dirty="0"/>
              <a:t> and </a:t>
            </a:r>
            <a:r>
              <a:rPr lang="en-US" sz="1200" dirty="0" err="1"/>
              <a:t>Crtl+V</a:t>
            </a:r>
            <a:r>
              <a:rPr lang="en-US" sz="1200" dirty="0"/>
              <a:t> to copy &amp; past from other </a:t>
            </a:r>
            <a:r>
              <a:rPr lang="en-US" sz="1200" dirty="0" smtClean="0"/>
              <a:t>software)</a:t>
            </a:r>
            <a:endParaRPr lang="en-US" sz="1200" dirty="0"/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Press Save button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10800000">
            <a:off x="1320797" y="4063875"/>
            <a:ext cx="6629400" cy="1576401"/>
          </a:xfrm>
          <a:prstGeom prst="roundRect">
            <a:avLst>
              <a:gd name="adj" fmla="val 12331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8102597" y="4139763"/>
            <a:ext cx="317500" cy="228600"/>
          </a:xfrm>
          <a:prstGeom prst="wedgeRoundRectCallout">
            <a:avLst>
              <a:gd name="adj1" fmla="val -110175"/>
              <a:gd name="adj2" fmla="val 70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 rot="10800000">
            <a:off x="7645398" y="5679638"/>
            <a:ext cx="304800" cy="30354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8140700" y="5564079"/>
            <a:ext cx="317500" cy="228600"/>
          </a:xfrm>
          <a:prstGeom prst="wedgeRoundRectCallout">
            <a:avLst>
              <a:gd name="adj1" fmla="val -110175"/>
              <a:gd name="adj2" fmla="val 70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3733800"/>
            <a:ext cx="5324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48000"/>
            <a:ext cx="35718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Finish Paper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Paper finish screen:</a:t>
            </a:r>
            <a:endParaRPr lang="en-US" dirty="0"/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on the Finish </a:t>
            </a:r>
            <a:r>
              <a:rPr lang="en-US" dirty="0" smtClean="0"/>
              <a:t>icon of the bottom section of the paper</a:t>
            </a:r>
            <a:endParaRPr lang="en-US" dirty="0"/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Information panel display the No. of questions attempted</a:t>
            </a:r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 smtClean="0">
                <a:solidFill>
                  <a:srgbClr val="00B050"/>
                </a:solidFill>
              </a:rPr>
              <a:t>RESUME</a:t>
            </a:r>
            <a:r>
              <a:rPr lang="en-US" dirty="0" smtClean="0"/>
              <a:t> button if you want to continue the paper</a:t>
            </a:r>
          </a:p>
        </p:txBody>
      </p:sp>
      <p:sp>
        <p:nvSpPr>
          <p:cNvPr id="6" name="Rounded Rectangle 5"/>
          <p:cNvSpPr/>
          <p:nvPr/>
        </p:nvSpPr>
        <p:spPr>
          <a:xfrm rot="10800000" flipV="1">
            <a:off x="2362200" y="3073400"/>
            <a:ext cx="3429000" cy="381000"/>
          </a:xfrm>
          <a:prstGeom prst="roundRect">
            <a:avLst>
              <a:gd name="adj" fmla="val 24667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0800000">
            <a:off x="1803400" y="4203697"/>
            <a:ext cx="3276600" cy="304802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181600" y="4445000"/>
            <a:ext cx="317500" cy="228600"/>
          </a:xfrm>
          <a:prstGeom prst="wedgeRoundRectCallout">
            <a:avLst>
              <a:gd name="adj1" fmla="val -81675"/>
              <a:gd name="adj2" fmla="val -100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 rot="10800000">
            <a:off x="5854700" y="5067299"/>
            <a:ext cx="1003300" cy="2921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791988" y="5467053"/>
            <a:ext cx="317500" cy="228600"/>
          </a:xfrm>
          <a:prstGeom prst="wedgeRoundRectCallout">
            <a:avLst>
              <a:gd name="adj1" fmla="val -81675"/>
              <a:gd name="adj2" fmla="val -100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973103" y="2921000"/>
            <a:ext cx="317500" cy="228600"/>
          </a:xfrm>
          <a:prstGeom prst="wedgeRoundRectCallout">
            <a:avLst>
              <a:gd name="adj1" fmla="val -93675"/>
              <a:gd name="adj2" fmla="val 940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4653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95700"/>
            <a:ext cx="4333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57228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Paper </a:t>
            </a:r>
            <a:r>
              <a:rPr lang="en-US" sz="2000" dirty="0"/>
              <a:t>(Warning </a:t>
            </a:r>
            <a:r>
              <a:rPr lang="en-US" sz="2000" dirty="0" smtClean="0"/>
              <a:t>&amp; Alert panel</a:t>
            </a:r>
            <a:r>
              <a:rPr lang="en-US" sz="2000" dirty="0"/>
              <a:t>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Submit the paper after reading all the warnings and dually confirmed. </a:t>
            </a:r>
            <a:endParaRPr lang="en-US" dirty="0"/>
          </a:p>
          <a:p>
            <a:pPr marL="790956" lvl="1" indent="-342900">
              <a:buFont typeface="+mj-lt"/>
              <a:buAutoNum type="arabicPeriod"/>
            </a:pPr>
            <a:r>
              <a:rPr lang="en-US" dirty="0" smtClean="0"/>
              <a:t>Click the checkbox to enable the Finish button</a:t>
            </a:r>
          </a:p>
          <a:p>
            <a:pPr marL="790956" lvl="1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 smtClean="0">
                <a:solidFill>
                  <a:srgbClr val="00B050"/>
                </a:solidFill>
              </a:rPr>
              <a:t>FINISH</a:t>
            </a:r>
            <a:r>
              <a:rPr lang="en-US" dirty="0" smtClean="0"/>
              <a:t> button to finish Exam</a:t>
            </a:r>
          </a:p>
          <a:p>
            <a:pPr marL="790956" lvl="1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 smtClean="0">
                <a:solidFill>
                  <a:srgbClr val="00B050"/>
                </a:solidFill>
              </a:rPr>
              <a:t>OK</a:t>
            </a:r>
            <a:r>
              <a:rPr lang="en-US" dirty="0" smtClean="0"/>
              <a:t> button to dually confirm the Finish exa</a:t>
            </a:r>
            <a:r>
              <a:rPr lang="en-US" dirty="0"/>
              <a:t>m</a:t>
            </a:r>
          </a:p>
        </p:txBody>
      </p:sp>
      <p:sp>
        <p:nvSpPr>
          <p:cNvPr id="12" name="Rounded Rectangle 11"/>
          <p:cNvSpPr/>
          <p:nvPr/>
        </p:nvSpPr>
        <p:spPr>
          <a:xfrm rot="10800000">
            <a:off x="634994" y="4900612"/>
            <a:ext cx="2413006" cy="293688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0800000">
            <a:off x="3111500" y="4889500"/>
            <a:ext cx="930278" cy="3048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0800000">
            <a:off x="6934200" y="4800600"/>
            <a:ext cx="790577" cy="275901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7424740" y="5213051"/>
            <a:ext cx="317500" cy="228600"/>
          </a:xfrm>
          <a:prstGeom prst="wedgeRoundRectCallout">
            <a:avLst>
              <a:gd name="adj1" fmla="val -81675"/>
              <a:gd name="adj2" fmla="val -100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048000" y="5334000"/>
            <a:ext cx="317500" cy="228600"/>
          </a:xfrm>
          <a:prstGeom prst="wedgeRoundRectCallout">
            <a:avLst>
              <a:gd name="adj1" fmla="val 96825"/>
              <a:gd name="adj2" fmla="val -1107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52400" y="4843927"/>
            <a:ext cx="317500" cy="228600"/>
          </a:xfrm>
          <a:prstGeom prst="wedgeRoundRectCallout">
            <a:avLst>
              <a:gd name="adj1" fmla="val 98325"/>
              <a:gd name="adj2" fmla="val 694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343400" y="1371600"/>
          <a:ext cx="4537624" cy="4191000"/>
        </p:xfrm>
        <a:graphic>
          <a:graphicData uri="http://schemas.openxmlformats.org/presentationml/2006/ole">
            <p:oleObj spid="_x0000_s34817" name="Bitmap Image" r:id="rId3" imgW="8516539" imgH="7857143" progId="PBrus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 Feedback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3657600" cy="3733799"/>
          </a:xfrm>
        </p:spPr>
        <p:txBody>
          <a:bodyPr/>
          <a:lstStyle/>
          <a:p>
            <a:pPr algn="just"/>
            <a:r>
              <a:rPr lang="en-US" dirty="0" smtClean="0"/>
              <a:t>Fill the feedback (if available) form related to the exam and submit.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53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endParaRPr lang="en-US" sz="24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905000" y="1828800"/>
          <a:ext cx="5507182" cy="4038600"/>
        </p:xfrm>
        <a:graphic>
          <a:graphicData uri="http://schemas.openxmlformats.org/presentationml/2006/ole">
            <p:oleObj spid="_x0000_s40963" name="Bitmap Image" r:id="rId3" imgW="6980952" imgH="5125165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4653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Login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Enter the student ID and exam password to log in the Exam.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90800"/>
            <a:ext cx="6858000" cy="261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starting Exam, read the instruction carefully, related to the general examination rules, and specific to the course</a:t>
            </a:r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600200" y="2362200"/>
          <a:ext cx="5943600" cy="3983038"/>
        </p:xfrm>
        <a:graphic>
          <a:graphicData uri="http://schemas.openxmlformats.org/presentationml/2006/ole">
            <p:oleObj spid="_x0000_s17411" name="Bitmap Image" r:id="rId4" imgW="8733333" imgH="5847619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793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Main Paper </a:t>
            </a:r>
            <a:r>
              <a:rPr lang="en-US" dirty="0"/>
              <a:t>Screen </a:t>
            </a:r>
            <a:r>
              <a:rPr lang="en-US" dirty="0" smtClean="0"/>
              <a:t>having different section of Information, Question, Answer and functionalities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6957004" cy="38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793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38862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</a:t>
            </a:r>
            <a:r>
              <a:rPr lang="en-US" sz="2800" dirty="0" smtClean="0"/>
              <a:t>Top Section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TOP section </a:t>
            </a:r>
            <a:r>
              <a:rPr lang="en-US" dirty="0" smtClean="0"/>
              <a:t>of Paper Screen</a:t>
            </a:r>
            <a:endParaRPr lang="en-US" dirty="0"/>
          </a:p>
          <a:p>
            <a:pPr marL="962406" lvl="1" indent="-514350" algn="just">
              <a:buFont typeface="+mj-lt"/>
              <a:buAutoNum type="arabicPeriod"/>
            </a:pPr>
            <a:r>
              <a:rPr lang="en-US" dirty="0"/>
              <a:t>Course </a:t>
            </a:r>
            <a:r>
              <a:rPr lang="en-US" dirty="0" smtClean="0"/>
              <a:t>Description including Course Code and Title</a:t>
            </a:r>
            <a:endParaRPr lang="en-US" dirty="0"/>
          </a:p>
          <a:p>
            <a:pPr marL="962406" lvl="1" indent="-514350" algn="just">
              <a:buFont typeface="+mj-lt"/>
              <a:buAutoNum type="arabicPeriod"/>
            </a:pPr>
            <a:r>
              <a:rPr lang="en-US" dirty="0"/>
              <a:t>Student ID </a:t>
            </a:r>
            <a:r>
              <a:rPr lang="en-US" dirty="0" smtClean="0"/>
              <a:t>&amp; Student Name</a:t>
            </a:r>
            <a:endParaRPr lang="en-US" dirty="0"/>
          </a:p>
          <a:p>
            <a:pPr marL="962406" lvl="1" indent="-514350" algn="just">
              <a:buFont typeface="+mj-lt"/>
              <a:buAutoNum type="arabicPeriod"/>
            </a:pPr>
            <a:r>
              <a:rPr lang="en-US" dirty="0"/>
              <a:t>Current </a:t>
            </a:r>
            <a:r>
              <a:rPr lang="en-US" dirty="0" smtClean="0"/>
              <a:t>Question No. </a:t>
            </a:r>
            <a:r>
              <a:rPr lang="en-US" dirty="0"/>
              <a:t>vs Total </a:t>
            </a:r>
            <a:r>
              <a:rPr lang="en-US" dirty="0" smtClean="0"/>
              <a:t>No. of Questions</a:t>
            </a:r>
            <a:endParaRPr lang="en-US" dirty="0"/>
          </a:p>
          <a:p>
            <a:pPr marL="962406" lvl="1" indent="-514350" algn="just">
              <a:buFont typeface="+mj-lt"/>
              <a:buAutoNum type="arabicPeriod"/>
            </a:pPr>
            <a:r>
              <a:rPr lang="en-US" dirty="0"/>
              <a:t>Question Marks </a:t>
            </a:r>
            <a:r>
              <a:rPr lang="en-US" dirty="0" smtClean="0"/>
              <a:t>and </a:t>
            </a:r>
            <a:r>
              <a:rPr lang="en-US" dirty="0"/>
              <a:t>Budged </a:t>
            </a:r>
            <a:r>
              <a:rPr lang="en-US" dirty="0" smtClean="0"/>
              <a:t>Time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0"/>
            <a:ext cx="7467600" cy="3581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7435849" y="3581400"/>
            <a:ext cx="317500" cy="228600"/>
          </a:xfrm>
          <a:prstGeom prst="wedgeRoundRectCallout">
            <a:avLst>
              <a:gd name="adj1" fmla="val -74175"/>
              <a:gd name="adj2" fmla="val 114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943599" y="4667190"/>
            <a:ext cx="317500" cy="228600"/>
          </a:xfrm>
          <a:prstGeom prst="wedgeRoundRectCallout">
            <a:avLst>
              <a:gd name="adj1" fmla="val -50175"/>
              <a:gd name="adj2" fmla="val -133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62001" y="3609975"/>
            <a:ext cx="317500" cy="228600"/>
          </a:xfrm>
          <a:prstGeom prst="wedgeRoundRectCallout">
            <a:avLst>
              <a:gd name="adj1" fmla="val 111825"/>
              <a:gd name="adj2" fmla="val 102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 rot="10800000">
            <a:off x="762001" y="4235432"/>
            <a:ext cx="1600199" cy="236083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1701800" y="4648199"/>
            <a:ext cx="317500" cy="228600"/>
          </a:xfrm>
          <a:prstGeom prst="wedgeRoundRectCallout">
            <a:avLst>
              <a:gd name="adj1" fmla="val -53175"/>
              <a:gd name="adj2" fmla="val -1100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9" name="Rounded Rectangle 18"/>
          <p:cNvSpPr/>
          <p:nvPr/>
        </p:nvSpPr>
        <p:spPr>
          <a:xfrm rot="10800000">
            <a:off x="6324600" y="3950915"/>
            <a:ext cx="1828800" cy="268674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0800000">
            <a:off x="4531319" y="4202842"/>
            <a:ext cx="2326681" cy="268674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0800000">
            <a:off x="762000" y="3950916"/>
            <a:ext cx="3809999" cy="268674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58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7924800" cy="117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</a:t>
            </a:r>
            <a:r>
              <a:rPr lang="en-US" sz="2800" dirty="0" smtClean="0"/>
              <a:t>Bottom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BOTTOM </a:t>
            </a:r>
            <a:r>
              <a:rPr lang="en-US" dirty="0" smtClean="0"/>
              <a:t>section of the paper</a:t>
            </a:r>
            <a:endParaRPr lang="en-US" dirty="0"/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Timer having Start </a:t>
            </a:r>
            <a:r>
              <a:rPr lang="en-US" dirty="0" smtClean="0"/>
              <a:t>Time and </a:t>
            </a:r>
            <a:r>
              <a:rPr lang="en-US" dirty="0"/>
              <a:t>Time Left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/>
              <a:t>Instruction </a:t>
            </a:r>
            <a:r>
              <a:rPr lang="en-US" dirty="0" smtClean="0"/>
              <a:t>Button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Question </a:t>
            </a:r>
            <a:r>
              <a:rPr lang="en-US" dirty="0"/>
              <a:t>Navigation </a:t>
            </a:r>
            <a:r>
              <a:rPr lang="en-US" dirty="0" smtClean="0"/>
              <a:t>buttons</a:t>
            </a:r>
            <a:endParaRPr lang="en-US" dirty="0"/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Question Save button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Attempted / Un-attempted Questions 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Conduct Instruction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Finish Bottom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4191000"/>
            <a:ext cx="317500" cy="228600"/>
          </a:xfrm>
          <a:prstGeom prst="wedgeRoundRectCallout">
            <a:avLst>
              <a:gd name="adj1" fmla="val 55325"/>
              <a:gd name="adj2" fmla="val 1010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848600" y="4114800"/>
            <a:ext cx="317500" cy="228600"/>
          </a:xfrm>
          <a:prstGeom prst="wedgeRoundRectCallout">
            <a:avLst>
              <a:gd name="adj1" fmla="val 33825"/>
              <a:gd name="adj2" fmla="val 144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9" name="Rounded Rectangle 8"/>
          <p:cNvSpPr/>
          <p:nvPr/>
        </p:nvSpPr>
        <p:spPr>
          <a:xfrm rot="10800000">
            <a:off x="381000" y="4539846"/>
            <a:ext cx="990600" cy="489354"/>
          </a:xfrm>
          <a:prstGeom prst="roundRect">
            <a:avLst>
              <a:gd name="adj" fmla="val 2519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0800000">
            <a:off x="6705598" y="4533900"/>
            <a:ext cx="1219201" cy="4572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6324599" y="4533900"/>
            <a:ext cx="380998" cy="4572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20701" y="4206456"/>
            <a:ext cx="317500" cy="228600"/>
          </a:xfrm>
          <a:prstGeom prst="wedgeRoundRectCallout">
            <a:avLst>
              <a:gd name="adj1" fmla="val 75825"/>
              <a:gd name="adj2" fmla="val 857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 rot="10800000">
            <a:off x="3276599" y="5486400"/>
            <a:ext cx="1600200" cy="1524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7086600" y="4114800"/>
            <a:ext cx="317500" cy="228600"/>
          </a:xfrm>
          <a:prstGeom prst="wedgeRoundRectCallout">
            <a:avLst>
              <a:gd name="adj1" fmla="val -4575"/>
              <a:gd name="adj2" fmla="val 13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 rot="10800000">
            <a:off x="7950201" y="4533899"/>
            <a:ext cx="380999" cy="4572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3200400" y="5715000"/>
            <a:ext cx="317500" cy="228600"/>
          </a:xfrm>
          <a:prstGeom prst="wedgeRoundRectCallout">
            <a:avLst>
              <a:gd name="adj1" fmla="val 117825"/>
              <a:gd name="adj2" fmla="val -67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7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 rot="10800000">
            <a:off x="381000" y="5486400"/>
            <a:ext cx="914400" cy="1524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0800000">
            <a:off x="381000" y="5257800"/>
            <a:ext cx="7924800" cy="1524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8534400" y="5334000"/>
            <a:ext cx="317500" cy="228600"/>
          </a:xfrm>
          <a:prstGeom prst="wedgeRoundRectCallout">
            <a:avLst>
              <a:gd name="adj1" fmla="val -122175"/>
              <a:gd name="adj2" fmla="val -44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381000" y="5791200"/>
            <a:ext cx="317500" cy="228600"/>
          </a:xfrm>
          <a:prstGeom prst="wedgeRoundRectCallout">
            <a:avLst>
              <a:gd name="adj1" fmla="val 81825"/>
              <a:gd name="adj2" fmla="val -100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80615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438400"/>
            <a:ext cx="6858000" cy="30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instruction icon available in the bottom of the paper will allow the student to open and read the Exam related instruction</a:t>
            </a:r>
          </a:p>
        </p:txBody>
      </p:sp>
      <p:sp>
        <p:nvSpPr>
          <p:cNvPr id="16" name="Rounded Rectangle 15"/>
          <p:cNvSpPr/>
          <p:nvPr/>
        </p:nvSpPr>
        <p:spPr>
          <a:xfrm rot="10800000">
            <a:off x="7162800" y="5105400"/>
            <a:ext cx="457200" cy="38100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599" y="2819400"/>
            <a:ext cx="6500647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Multiple choice questions</a:t>
            </a:r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Select the correct</a:t>
            </a:r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Save the selected option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>
            <a:off x="7188198" y="5640059"/>
            <a:ext cx="304800" cy="30354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0800000">
            <a:off x="1003298" y="3987170"/>
            <a:ext cx="177801" cy="165163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683500" y="5524500"/>
            <a:ext cx="317500" cy="228600"/>
          </a:xfrm>
          <a:prstGeom prst="wedgeRoundRectCallout">
            <a:avLst>
              <a:gd name="adj1" fmla="val -110175"/>
              <a:gd name="adj2" fmla="val 70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33400" y="4316427"/>
            <a:ext cx="317500" cy="228600"/>
          </a:xfrm>
          <a:prstGeom prst="wedgeRoundRectCallout">
            <a:avLst>
              <a:gd name="adj1" fmla="val 99825"/>
              <a:gd name="adj2" fmla="val 913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95600"/>
            <a:ext cx="61652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523999"/>
          </a:xfrm>
        </p:spPr>
        <p:txBody>
          <a:bodyPr/>
          <a:lstStyle/>
          <a:p>
            <a:pPr algn="just"/>
            <a:r>
              <a:rPr lang="en-US" dirty="0" smtClean="0"/>
              <a:t>Descriptive question</a:t>
            </a:r>
          </a:p>
          <a:p>
            <a:pPr marL="790956" lvl="1" indent="-342900" algn="just">
              <a:buFont typeface="+mj-lt"/>
              <a:buAutoNum type="arabicPeriod"/>
            </a:pPr>
            <a:r>
              <a:rPr lang="en-US" u="sng" dirty="0" smtClean="0"/>
              <a:t>Click here </a:t>
            </a:r>
            <a:r>
              <a:rPr lang="en-US" dirty="0" smtClean="0"/>
              <a:t>to enable the text editor of answer panel to write the answer</a:t>
            </a:r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Standard Toolbar of the text editor</a:t>
            </a:r>
            <a:endParaRPr lang="en-US" dirty="0"/>
          </a:p>
          <a:p>
            <a:pPr marL="790956" lvl="1" indent="-342900" algn="just">
              <a:buFont typeface="+mj-lt"/>
              <a:buAutoNum type="arabicPeriod"/>
            </a:pPr>
            <a:r>
              <a:rPr lang="en-US" dirty="0" smtClean="0"/>
              <a:t>Text </a:t>
            </a:r>
            <a:r>
              <a:rPr lang="en-US" dirty="0"/>
              <a:t>Formatting </a:t>
            </a:r>
            <a:r>
              <a:rPr lang="en-US" dirty="0" smtClean="0"/>
              <a:t>toolbar</a:t>
            </a:r>
            <a:r>
              <a:rPr lang="en-US" dirty="0"/>
              <a:t> </a:t>
            </a:r>
            <a:r>
              <a:rPr lang="en-US" dirty="0" smtClean="0"/>
              <a:t>of the text editor</a:t>
            </a:r>
            <a:endParaRPr lang="en-US" dirty="0"/>
          </a:p>
          <a:p>
            <a:pPr marL="36576" indent="0" algn="just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>
            <a:off x="1371601" y="4022095"/>
            <a:ext cx="2794003" cy="15177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356103" y="3793495"/>
            <a:ext cx="317500" cy="228600"/>
          </a:xfrm>
          <a:prstGeom prst="wedgeRoundRectCallout">
            <a:avLst>
              <a:gd name="adj1" fmla="val -110175"/>
              <a:gd name="adj2" fmla="val 70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 rot="10800000">
            <a:off x="1371604" y="4180217"/>
            <a:ext cx="2794003" cy="15177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0800000">
            <a:off x="1765303" y="3850646"/>
            <a:ext cx="609600" cy="151770"/>
          </a:xfrm>
          <a:prstGeom prst="roundRect">
            <a:avLst>
              <a:gd name="adj" fmla="val 22804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356103" y="4256103"/>
            <a:ext cx="317500" cy="228600"/>
          </a:xfrm>
          <a:prstGeom prst="wedgeRoundRectCallout">
            <a:avLst>
              <a:gd name="adj1" fmla="val -104175"/>
              <a:gd name="adj2" fmla="val -434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603503" y="3619500"/>
            <a:ext cx="317500" cy="228600"/>
          </a:xfrm>
          <a:prstGeom prst="wedgeRoundRectCallout">
            <a:avLst>
              <a:gd name="adj1" fmla="val -110175"/>
              <a:gd name="adj2" fmla="val 704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1340</TotalTime>
  <Words>362</Words>
  <Application>Microsoft Office PowerPoint</Application>
  <PresentationFormat>On-screen Show (4:3)</PresentationFormat>
  <Paragraphs>83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Technic</vt:lpstr>
      <vt:lpstr>Bitmap Image</vt:lpstr>
      <vt:lpstr>Slide 1</vt:lpstr>
      <vt:lpstr>Login</vt:lpstr>
      <vt:lpstr>Instructions</vt:lpstr>
      <vt:lpstr>Paper</vt:lpstr>
      <vt:lpstr>Paper Top Section</vt:lpstr>
      <vt:lpstr>Paper Bottom Section</vt:lpstr>
      <vt:lpstr>Instruction</vt:lpstr>
      <vt:lpstr>Multiple Choice Question</vt:lpstr>
      <vt:lpstr>Descriptive Question</vt:lpstr>
      <vt:lpstr>Descriptive Question cont.…</vt:lpstr>
      <vt:lpstr>Finish Paper</vt:lpstr>
      <vt:lpstr>Finish Paper (Warning &amp; Alert panel)</vt:lpstr>
      <vt:lpstr>Exam Feedback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Khawar Sattar</dc:creator>
  <cp:lastModifiedBy>Sidra Naz</cp:lastModifiedBy>
  <cp:revision>646</cp:revision>
  <dcterms:created xsi:type="dcterms:W3CDTF">2014-03-14T05:44:31Z</dcterms:created>
  <dcterms:modified xsi:type="dcterms:W3CDTF">2014-12-15T11:44:10Z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